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2.xml" ContentType="application/inkml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ink/ink3.xml" ContentType="application/inkml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83" r:id="rId1"/>
  </p:sldMasterIdLst>
  <p:notesMasterIdLst>
    <p:notesMasterId r:id="rId19"/>
  </p:notesMasterIdLst>
  <p:sldIdLst>
    <p:sldId id="273" r:id="rId2"/>
    <p:sldId id="257" r:id="rId3"/>
    <p:sldId id="264" r:id="rId4"/>
    <p:sldId id="265" r:id="rId5"/>
    <p:sldId id="276" r:id="rId6"/>
    <p:sldId id="269" r:id="rId7"/>
    <p:sldId id="280" r:id="rId8"/>
    <p:sldId id="281" r:id="rId9"/>
    <p:sldId id="279" r:id="rId10"/>
    <p:sldId id="274" r:id="rId11"/>
    <p:sldId id="283" r:id="rId12"/>
    <p:sldId id="282" r:id="rId13"/>
    <p:sldId id="275" r:id="rId14"/>
    <p:sldId id="272" r:id="rId15"/>
    <p:sldId id="277" r:id="rId16"/>
    <p:sldId id="267" r:id="rId17"/>
    <p:sldId id="27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anding Page" id="{134ABDC8-A540-C949-8CCC-2FB9066A63D0}">
          <p14:sldIdLst>
            <p14:sldId id="273"/>
          </p14:sldIdLst>
        </p14:section>
        <p14:section name="Hypothesis 1" id="{122A9CB8-7773-1845-BF0A-9292BFC51F1B}">
          <p14:sldIdLst>
            <p14:sldId id="257"/>
            <p14:sldId id="264"/>
            <p14:sldId id="265"/>
          </p14:sldIdLst>
        </p14:section>
        <p14:section name="Hypothesis 2" id="{D4231198-0BC4-784A-B56E-776F926ABEDD}">
          <p14:sldIdLst>
            <p14:sldId id="276"/>
            <p14:sldId id="269"/>
            <p14:sldId id="280"/>
            <p14:sldId id="281"/>
            <p14:sldId id="279"/>
          </p14:sldIdLst>
        </p14:section>
        <p14:section name="Hypothesis 3" id="{86D9A049-044A-B349-B0E0-0C70EB35F746}">
          <p14:sldIdLst>
            <p14:sldId id="274"/>
            <p14:sldId id="283"/>
            <p14:sldId id="282"/>
          </p14:sldIdLst>
        </p14:section>
        <p14:section name="Hypothesis 4" id="{063645CD-B895-8A43-95FB-5E206C31DA85}">
          <p14:sldIdLst>
            <p14:sldId id="275"/>
            <p14:sldId id="272"/>
          </p14:sldIdLst>
        </p14:section>
        <p14:section name="Wrap-up" id="{0D7D019E-6A51-FF4C-97F3-1711A88FBE6A}">
          <p14:sldIdLst>
            <p14:sldId id="277"/>
            <p14:sldId id="267"/>
          </p14:sldIdLst>
        </p14:section>
        <p14:section name="DataBase" id="{157330DE-A7EC-324E-9454-782F084ED606}">
          <p14:sldIdLst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312E"/>
    <a:srgbClr val="1A1A19"/>
    <a:srgbClr val="D4D0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52"/>
    <p:restoredTop sz="91398"/>
  </p:normalViewPr>
  <p:slideViewPr>
    <p:cSldViewPr snapToGrid="0" snapToObjects="1">
      <p:cViewPr>
        <p:scale>
          <a:sx n="80" d="100"/>
          <a:sy n="80" d="100"/>
        </p:scale>
        <p:origin x="32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835ADA-41A4-4A05-8987-1C2554CF4194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A5CAB4D2-7138-438E-8678-9CB65E53010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Null Hypothesis</a:t>
          </a:r>
          <a:r>
            <a:rPr lang="en-US" dirty="0"/>
            <a:t> </a:t>
          </a:r>
          <a:br>
            <a:rPr lang="en-US" dirty="0"/>
          </a:br>
          <a:r>
            <a:rPr lang="en-US" dirty="0"/>
            <a:t>The number of products customers order is not related to the level of discount </a:t>
          </a:r>
        </a:p>
      </dgm:t>
    </dgm:pt>
    <dgm:pt modelId="{6344F46E-E65E-49F8-BF57-B834C931DC2C}" type="parTrans" cxnId="{FBCCDE2F-6C37-460C-84FC-16DBEFBB8B65}">
      <dgm:prSet/>
      <dgm:spPr/>
      <dgm:t>
        <a:bodyPr/>
        <a:lstStyle/>
        <a:p>
          <a:endParaRPr lang="en-US"/>
        </a:p>
      </dgm:t>
    </dgm:pt>
    <dgm:pt modelId="{F21626B7-AC21-4CA2-B21A-5D7FE62A800F}" type="sibTrans" cxnId="{FBCCDE2F-6C37-460C-84FC-16DBEFBB8B6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8486233-2ABF-4CE7-978E-160DAA84C13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Alternative Hypothesis</a:t>
          </a:r>
          <a:r>
            <a:rPr lang="en-US"/>
            <a:t> </a:t>
          </a:r>
          <a:br>
            <a:rPr lang="en-US"/>
          </a:br>
          <a:r>
            <a:rPr lang="en-US"/>
            <a:t>The number of products customers order is related to the level of discount.</a:t>
          </a:r>
        </a:p>
      </dgm:t>
    </dgm:pt>
    <dgm:pt modelId="{5AF1058D-BE9F-439D-A00A-9F334B3D7AE3}" type="parTrans" cxnId="{61D9E14E-500D-4D23-97C9-AFF0D4986171}">
      <dgm:prSet/>
      <dgm:spPr/>
      <dgm:t>
        <a:bodyPr/>
        <a:lstStyle/>
        <a:p>
          <a:endParaRPr lang="en-US"/>
        </a:p>
      </dgm:t>
    </dgm:pt>
    <dgm:pt modelId="{2DFF63DF-66AA-48CB-AAEB-7025C9A7540C}" type="sibTrans" cxnId="{61D9E14E-500D-4D23-97C9-AFF0D498617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D7F443F-5E84-4D66-98BD-EB5E29157D5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Effect Size</a:t>
          </a:r>
          <a:br>
            <a:rPr lang="en-US"/>
          </a:br>
          <a:r>
            <a:rPr lang="en-US"/>
            <a:t>Numbers of products ordered at the 5%, 10%, 15%, 20%, 25% levels of discount.</a:t>
          </a:r>
        </a:p>
      </dgm:t>
    </dgm:pt>
    <dgm:pt modelId="{011A4666-C11C-413D-B12C-7A2B1123CA17}" type="parTrans" cxnId="{957F1E64-B0B7-44A9-89C2-2D344D140BD6}">
      <dgm:prSet/>
      <dgm:spPr/>
      <dgm:t>
        <a:bodyPr/>
        <a:lstStyle/>
        <a:p>
          <a:endParaRPr lang="en-US"/>
        </a:p>
      </dgm:t>
    </dgm:pt>
    <dgm:pt modelId="{DC67EE56-50A1-47EC-81C5-4224ACF1BB42}" type="sibTrans" cxnId="{957F1E64-B0B7-44A9-89C2-2D344D140BD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2A52C84-CB46-4A03-94EB-0875DB973B8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Variables We Are Interested in Determining the Relationship Between</a:t>
          </a:r>
          <a:br>
            <a:rPr lang="en-US"/>
          </a:br>
          <a:r>
            <a:rPr lang="en-US"/>
            <a:t>Number of products ordered and percent discount</a:t>
          </a:r>
        </a:p>
      </dgm:t>
    </dgm:pt>
    <dgm:pt modelId="{173F00E2-D0BE-405C-81D9-EA0338BE0918}" type="parTrans" cxnId="{258FBD4B-1C1C-4C20-BC63-B1E35E5E5CD5}">
      <dgm:prSet/>
      <dgm:spPr/>
      <dgm:t>
        <a:bodyPr/>
        <a:lstStyle/>
        <a:p>
          <a:endParaRPr lang="en-US"/>
        </a:p>
      </dgm:t>
    </dgm:pt>
    <dgm:pt modelId="{69F09AAF-5174-4EA2-8CBF-2F18B4760989}" type="sibTrans" cxnId="{258FBD4B-1C1C-4C20-BC63-B1E35E5E5CD5}">
      <dgm:prSet/>
      <dgm:spPr/>
      <dgm:t>
        <a:bodyPr/>
        <a:lstStyle/>
        <a:p>
          <a:endParaRPr lang="en-US"/>
        </a:p>
      </dgm:t>
    </dgm:pt>
    <dgm:pt modelId="{72DBA1C0-8F14-4B99-94FF-5FDFB56C6526}" type="pres">
      <dgm:prSet presAssocID="{61835ADA-41A4-4A05-8987-1C2554CF4194}" presName="root" presStyleCnt="0">
        <dgm:presLayoutVars>
          <dgm:dir/>
          <dgm:resizeHandles val="exact"/>
        </dgm:presLayoutVars>
      </dgm:prSet>
      <dgm:spPr/>
    </dgm:pt>
    <dgm:pt modelId="{B9E7FF02-7063-44C1-BEB2-1F18C87CD0F6}" type="pres">
      <dgm:prSet presAssocID="{61835ADA-41A4-4A05-8987-1C2554CF4194}" presName="container" presStyleCnt="0">
        <dgm:presLayoutVars>
          <dgm:dir/>
          <dgm:resizeHandles val="exact"/>
        </dgm:presLayoutVars>
      </dgm:prSet>
      <dgm:spPr/>
    </dgm:pt>
    <dgm:pt modelId="{6CA6C3DD-F706-416B-90DC-173220498836}" type="pres">
      <dgm:prSet presAssocID="{A5CAB4D2-7138-438E-8678-9CB65E530104}" presName="compNode" presStyleCnt="0"/>
      <dgm:spPr/>
    </dgm:pt>
    <dgm:pt modelId="{C0D80DA8-D378-4E6A-B058-95DA0DF946F2}" type="pres">
      <dgm:prSet presAssocID="{A5CAB4D2-7138-438E-8678-9CB65E530104}" presName="iconBgRect" presStyleLbl="bgShp" presStyleIdx="0" presStyleCnt="4"/>
      <dgm:spPr/>
    </dgm:pt>
    <dgm:pt modelId="{66136922-AC59-4B35-855E-E4DAC9968D46}" type="pres">
      <dgm:prSet presAssocID="{A5CAB4D2-7138-438E-8678-9CB65E53010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EAABF86-803B-404E-9C09-806F05746AC5}" type="pres">
      <dgm:prSet presAssocID="{A5CAB4D2-7138-438E-8678-9CB65E530104}" presName="spaceRect" presStyleCnt="0"/>
      <dgm:spPr/>
    </dgm:pt>
    <dgm:pt modelId="{6105F521-9517-47B2-B7C5-9294B7BDE82E}" type="pres">
      <dgm:prSet presAssocID="{A5CAB4D2-7138-438E-8678-9CB65E530104}" presName="textRect" presStyleLbl="revTx" presStyleIdx="0" presStyleCnt="4">
        <dgm:presLayoutVars>
          <dgm:chMax val="1"/>
          <dgm:chPref val="1"/>
        </dgm:presLayoutVars>
      </dgm:prSet>
      <dgm:spPr/>
    </dgm:pt>
    <dgm:pt modelId="{0F771549-506D-49BA-BC1A-0EADDAA20297}" type="pres">
      <dgm:prSet presAssocID="{F21626B7-AC21-4CA2-B21A-5D7FE62A800F}" presName="sibTrans" presStyleLbl="sibTrans2D1" presStyleIdx="0" presStyleCnt="0"/>
      <dgm:spPr/>
    </dgm:pt>
    <dgm:pt modelId="{625B4857-12AB-494A-A732-A338565F2913}" type="pres">
      <dgm:prSet presAssocID="{C8486233-2ABF-4CE7-978E-160DAA84C135}" presName="compNode" presStyleCnt="0"/>
      <dgm:spPr/>
    </dgm:pt>
    <dgm:pt modelId="{81284DAD-1168-4392-80D5-BDF56A9E9B03}" type="pres">
      <dgm:prSet presAssocID="{C8486233-2ABF-4CE7-978E-160DAA84C135}" presName="iconBgRect" presStyleLbl="bgShp" presStyleIdx="1" presStyleCnt="4"/>
      <dgm:spPr/>
    </dgm:pt>
    <dgm:pt modelId="{386736BD-7FD3-4F5C-96A6-9ADB4018880A}" type="pres">
      <dgm:prSet presAssocID="{C8486233-2ABF-4CE7-978E-160DAA84C13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AB645F8-FEF7-4EC9-A0A3-C40308267063}" type="pres">
      <dgm:prSet presAssocID="{C8486233-2ABF-4CE7-978E-160DAA84C135}" presName="spaceRect" presStyleCnt="0"/>
      <dgm:spPr/>
    </dgm:pt>
    <dgm:pt modelId="{5DD7A9D0-E025-40A2-8E4C-32DE660B5C05}" type="pres">
      <dgm:prSet presAssocID="{C8486233-2ABF-4CE7-978E-160DAA84C135}" presName="textRect" presStyleLbl="revTx" presStyleIdx="1" presStyleCnt="4">
        <dgm:presLayoutVars>
          <dgm:chMax val="1"/>
          <dgm:chPref val="1"/>
        </dgm:presLayoutVars>
      </dgm:prSet>
      <dgm:spPr/>
    </dgm:pt>
    <dgm:pt modelId="{52DEDA3B-7327-4A37-865D-B23A2A72902E}" type="pres">
      <dgm:prSet presAssocID="{2DFF63DF-66AA-48CB-AAEB-7025C9A7540C}" presName="sibTrans" presStyleLbl="sibTrans2D1" presStyleIdx="0" presStyleCnt="0"/>
      <dgm:spPr/>
    </dgm:pt>
    <dgm:pt modelId="{83577AE5-2327-49EB-A1ED-63EA92D1794A}" type="pres">
      <dgm:prSet presAssocID="{FD7F443F-5E84-4D66-98BD-EB5E29157D5B}" presName="compNode" presStyleCnt="0"/>
      <dgm:spPr/>
    </dgm:pt>
    <dgm:pt modelId="{42F3C64A-FDBC-4BA9-84E3-0720917347D0}" type="pres">
      <dgm:prSet presAssocID="{FD7F443F-5E84-4D66-98BD-EB5E29157D5B}" presName="iconBgRect" presStyleLbl="bgShp" presStyleIdx="2" presStyleCnt="4"/>
      <dgm:spPr/>
    </dgm:pt>
    <dgm:pt modelId="{84BDC003-FAFB-413C-8AF5-888A7EA34345}" type="pres">
      <dgm:prSet presAssocID="{FD7F443F-5E84-4D66-98BD-EB5E29157D5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48F23592-C30D-43E5-9D8B-3DA6BF0AF80C}" type="pres">
      <dgm:prSet presAssocID="{FD7F443F-5E84-4D66-98BD-EB5E29157D5B}" presName="spaceRect" presStyleCnt="0"/>
      <dgm:spPr/>
    </dgm:pt>
    <dgm:pt modelId="{54FA84A6-AFDD-48CF-88A7-760986EE443E}" type="pres">
      <dgm:prSet presAssocID="{FD7F443F-5E84-4D66-98BD-EB5E29157D5B}" presName="textRect" presStyleLbl="revTx" presStyleIdx="2" presStyleCnt="4">
        <dgm:presLayoutVars>
          <dgm:chMax val="1"/>
          <dgm:chPref val="1"/>
        </dgm:presLayoutVars>
      </dgm:prSet>
      <dgm:spPr/>
    </dgm:pt>
    <dgm:pt modelId="{36CDD4A8-00D5-44A3-8B3A-F2E061F52858}" type="pres">
      <dgm:prSet presAssocID="{DC67EE56-50A1-47EC-81C5-4224ACF1BB42}" presName="sibTrans" presStyleLbl="sibTrans2D1" presStyleIdx="0" presStyleCnt="0"/>
      <dgm:spPr/>
    </dgm:pt>
    <dgm:pt modelId="{992CF431-0DF7-4EC6-92F5-7A715452DA67}" type="pres">
      <dgm:prSet presAssocID="{A2A52C84-CB46-4A03-94EB-0875DB973B8E}" presName="compNode" presStyleCnt="0"/>
      <dgm:spPr/>
    </dgm:pt>
    <dgm:pt modelId="{6038DE1A-B61F-4D71-A0AC-8E4C8E84D95D}" type="pres">
      <dgm:prSet presAssocID="{A2A52C84-CB46-4A03-94EB-0875DB973B8E}" presName="iconBgRect" presStyleLbl="bgShp" presStyleIdx="3" presStyleCnt="4"/>
      <dgm:spPr/>
    </dgm:pt>
    <dgm:pt modelId="{D402892C-1F65-4989-9711-D0F6BDD0F7FF}" type="pres">
      <dgm:prSet presAssocID="{A2A52C84-CB46-4A03-94EB-0875DB973B8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405C0ADF-FA1C-4835-A13B-C46996A3683F}" type="pres">
      <dgm:prSet presAssocID="{A2A52C84-CB46-4A03-94EB-0875DB973B8E}" presName="spaceRect" presStyleCnt="0"/>
      <dgm:spPr/>
    </dgm:pt>
    <dgm:pt modelId="{17A04019-EF03-44F2-AE24-BFC35B34AC05}" type="pres">
      <dgm:prSet presAssocID="{A2A52C84-CB46-4A03-94EB-0875DB973B8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77CB022-BB91-5E43-A822-74EAC37652DF}" type="presOf" srcId="{C8486233-2ABF-4CE7-978E-160DAA84C135}" destId="{5DD7A9D0-E025-40A2-8E4C-32DE660B5C05}" srcOrd="0" destOrd="0" presId="urn:microsoft.com/office/officeart/2018/2/layout/IconCircleList"/>
    <dgm:cxn modelId="{FBCCDE2F-6C37-460C-84FC-16DBEFBB8B65}" srcId="{61835ADA-41A4-4A05-8987-1C2554CF4194}" destId="{A5CAB4D2-7138-438E-8678-9CB65E530104}" srcOrd="0" destOrd="0" parTransId="{6344F46E-E65E-49F8-BF57-B834C931DC2C}" sibTransId="{F21626B7-AC21-4CA2-B21A-5D7FE62A800F}"/>
    <dgm:cxn modelId="{258FBD4B-1C1C-4C20-BC63-B1E35E5E5CD5}" srcId="{61835ADA-41A4-4A05-8987-1C2554CF4194}" destId="{A2A52C84-CB46-4A03-94EB-0875DB973B8E}" srcOrd="3" destOrd="0" parTransId="{173F00E2-D0BE-405C-81D9-EA0338BE0918}" sibTransId="{69F09AAF-5174-4EA2-8CBF-2F18B4760989}"/>
    <dgm:cxn modelId="{61D9E14E-500D-4D23-97C9-AFF0D4986171}" srcId="{61835ADA-41A4-4A05-8987-1C2554CF4194}" destId="{C8486233-2ABF-4CE7-978E-160DAA84C135}" srcOrd="1" destOrd="0" parTransId="{5AF1058D-BE9F-439D-A00A-9F334B3D7AE3}" sibTransId="{2DFF63DF-66AA-48CB-AAEB-7025C9A7540C}"/>
    <dgm:cxn modelId="{957F1E64-B0B7-44A9-89C2-2D344D140BD6}" srcId="{61835ADA-41A4-4A05-8987-1C2554CF4194}" destId="{FD7F443F-5E84-4D66-98BD-EB5E29157D5B}" srcOrd="2" destOrd="0" parTransId="{011A4666-C11C-413D-B12C-7A2B1123CA17}" sibTransId="{DC67EE56-50A1-47EC-81C5-4224ACF1BB42}"/>
    <dgm:cxn modelId="{0CDC0882-F265-4F4B-B407-4917CD2915F8}" type="presOf" srcId="{2DFF63DF-66AA-48CB-AAEB-7025C9A7540C}" destId="{52DEDA3B-7327-4A37-865D-B23A2A72902E}" srcOrd="0" destOrd="0" presId="urn:microsoft.com/office/officeart/2018/2/layout/IconCircleList"/>
    <dgm:cxn modelId="{33C72483-829F-1941-887B-4E757C8524D0}" type="presOf" srcId="{F21626B7-AC21-4CA2-B21A-5D7FE62A800F}" destId="{0F771549-506D-49BA-BC1A-0EADDAA20297}" srcOrd="0" destOrd="0" presId="urn:microsoft.com/office/officeart/2018/2/layout/IconCircleList"/>
    <dgm:cxn modelId="{0EF65087-CC94-564D-BED1-1C5BD6A69CB2}" type="presOf" srcId="{A5CAB4D2-7138-438E-8678-9CB65E530104}" destId="{6105F521-9517-47B2-B7C5-9294B7BDE82E}" srcOrd="0" destOrd="0" presId="urn:microsoft.com/office/officeart/2018/2/layout/IconCircleList"/>
    <dgm:cxn modelId="{A404E293-3037-A542-B11B-4B59E7FFDB7E}" type="presOf" srcId="{DC67EE56-50A1-47EC-81C5-4224ACF1BB42}" destId="{36CDD4A8-00D5-44A3-8B3A-F2E061F52858}" srcOrd="0" destOrd="0" presId="urn:microsoft.com/office/officeart/2018/2/layout/IconCircleList"/>
    <dgm:cxn modelId="{C898DE96-0003-E445-941E-AB07F2E3E1E6}" type="presOf" srcId="{61835ADA-41A4-4A05-8987-1C2554CF4194}" destId="{72DBA1C0-8F14-4B99-94FF-5FDFB56C6526}" srcOrd="0" destOrd="0" presId="urn:microsoft.com/office/officeart/2018/2/layout/IconCircleList"/>
    <dgm:cxn modelId="{56BE6999-8505-BD4D-A2FA-5F238AC7E8C7}" type="presOf" srcId="{A2A52C84-CB46-4A03-94EB-0875DB973B8E}" destId="{17A04019-EF03-44F2-AE24-BFC35B34AC05}" srcOrd="0" destOrd="0" presId="urn:microsoft.com/office/officeart/2018/2/layout/IconCircleList"/>
    <dgm:cxn modelId="{072CA2E9-8F1D-8945-A678-78951E004FD5}" type="presOf" srcId="{FD7F443F-5E84-4D66-98BD-EB5E29157D5B}" destId="{54FA84A6-AFDD-48CF-88A7-760986EE443E}" srcOrd="0" destOrd="0" presId="urn:microsoft.com/office/officeart/2018/2/layout/IconCircleList"/>
    <dgm:cxn modelId="{B115BBE0-6F4A-6842-9226-A577278E3457}" type="presParOf" srcId="{72DBA1C0-8F14-4B99-94FF-5FDFB56C6526}" destId="{B9E7FF02-7063-44C1-BEB2-1F18C87CD0F6}" srcOrd="0" destOrd="0" presId="urn:microsoft.com/office/officeart/2018/2/layout/IconCircleList"/>
    <dgm:cxn modelId="{CCC541CC-B7A2-6946-A93F-A12FFB3FF673}" type="presParOf" srcId="{B9E7FF02-7063-44C1-BEB2-1F18C87CD0F6}" destId="{6CA6C3DD-F706-416B-90DC-173220498836}" srcOrd="0" destOrd="0" presId="urn:microsoft.com/office/officeart/2018/2/layout/IconCircleList"/>
    <dgm:cxn modelId="{AF19F4E9-6AF9-9944-B076-F122F53A1736}" type="presParOf" srcId="{6CA6C3DD-F706-416B-90DC-173220498836}" destId="{C0D80DA8-D378-4E6A-B058-95DA0DF946F2}" srcOrd="0" destOrd="0" presId="urn:microsoft.com/office/officeart/2018/2/layout/IconCircleList"/>
    <dgm:cxn modelId="{25A62684-1E29-5C44-9815-C708C7D482CC}" type="presParOf" srcId="{6CA6C3DD-F706-416B-90DC-173220498836}" destId="{66136922-AC59-4B35-855E-E4DAC9968D46}" srcOrd="1" destOrd="0" presId="urn:microsoft.com/office/officeart/2018/2/layout/IconCircleList"/>
    <dgm:cxn modelId="{6EFDE455-A6CD-F842-8721-0FC923591CCD}" type="presParOf" srcId="{6CA6C3DD-F706-416B-90DC-173220498836}" destId="{7EAABF86-803B-404E-9C09-806F05746AC5}" srcOrd="2" destOrd="0" presId="urn:microsoft.com/office/officeart/2018/2/layout/IconCircleList"/>
    <dgm:cxn modelId="{24237DF7-E359-2542-BBA5-2A1B4F9C2E3C}" type="presParOf" srcId="{6CA6C3DD-F706-416B-90DC-173220498836}" destId="{6105F521-9517-47B2-B7C5-9294B7BDE82E}" srcOrd="3" destOrd="0" presId="urn:microsoft.com/office/officeart/2018/2/layout/IconCircleList"/>
    <dgm:cxn modelId="{E2ACF636-ED5E-6C44-B990-3FBFED146DB7}" type="presParOf" srcId="{B9E7FF02-7063-44C1-BEB2-1F18C87CD0F6}" destId="{0F771549-506D-49BA-BC1A-0EADDAA20297}" srcOrd="1" destOrd="0" presId="urn:microsoft.com/office/officeart/2018/2/layout/IconCircleList"/>
    <dgm:cxn modelId="{76DF9448-6B88-BE40-AD56-FA46B545134E}" type="presParOf" srcId="{B9E7FF02-7063-44C1-BEB2-1F18C87CD0F6}" destId="{625B4857-12AB-494A-A732-A338565F2913}" srcOrd="2" destOrd="0" presId="urn:microsoft.com/office/officeart/2018/2/layout/IconCircleList"/>
    <dgm:cxn modelId="{2FD86549-D76B-DD41-A036-D9A4E2DC3E97}" type="presParOf" srcId="{625B4857-12AB-494A-A732-A338565F2913}" destId="{81284DAD-1168-4392-80D5-BDF56A9E9B03}" srcOrd="0" destOrd="0" presId="urn:microsoft.com/office/officeart/2018/2/layout/IconCircleList"/>
    <dgm:cxn modelId="{8E44B22A-B2D5-5E46-9D6C-8897977F076F}" type="presParOf" srcId="{625B4857-12AB-494A-A732-A338565F2913}" destId="{386736BD-7FD3-4F5C-96A6-9ADB4018880A}" srcOrd="1" destOrd="0" presId="urn:microsoft.com/office/officeart/2018/2/layout/IconCircleList"/>
    <dgm:cxn modelId="{C23531F2-02B4-F442-8CE2-1F13B4BE4258}" type="presParOf" srcId="{625B4857-12AB-494A-A732-A338565F2913}" destId="{5AB645F8-FEF7-4EC9-A0A3-C40308267063}" srcOrd="2" destOrd="0" presId="urn:microsoft.com/office/officeart/2018/2/layout/IconCircleList"/>
    <dgm:cxn modelId="{CAB32E2A-A0A6-9B44-A11B-2795479F3702}" type="presParOf" srcId="{625B4857-12AB-494A-A732-A338565F2913}" destId="{5DD7A9D0-E025-40A2-8E4C-32DE660B5C05}" srcOrd="3" destOrd="0" presId="urn:microsoft.com/office/officeart/2018/2/layout/IconCircleList"/>
    <dgm:cxn modelId="{CDB9A711-87A7-F940-A84A-A0D48EC0752D}" type="presParOf" srcId="{B9E7FF02-7063-44C1-BEB2-1F18C87CD0F6}" destId="{52DEDA3B-7327-4A37-865D-B23A2A72902E}" srcOrd="3" destOrd="0" presId="urn:microsoft.com/office/officeart/2018/2/layout/IconCircleList"/>
    <dgm:cxn modelId="{7E4BA6FF-3337-2E41-B905-D917249B1768}" type="presParOf" srcId="{B9E7FF02-7063-44C1-BEB2-1F18C87CD0F6}" destId="{83577AE5-2327-49EB-A1ED-63EA92D1794A}" srcOrd="4" destOrd="0" presId="urn:microsoft.com/office/officeart/2018/2/layout/IconCircleList"/>
    <dgm:cxn modelId="{07F680C2-F26C-5A45-A7F4-0F5F1DEFB111}" type="presParOf" srcId="{83577AE5-2327-49EB-A1ED-63EA92D1794A}" destId="{42F3C64A-FDBC-4BA9-84E3-0720917347D0}" srcOrd="0" destOrd="0" presId="urn:microsoft.com/office/officeart/2018/2/layout/IconCircleList"/>
    <dgm:cxn modelId="{0086AA17-3356-F440-A287-2F6D3D24DF40}" type="presParOf" srcId="{83577AE5-2327-49EB-A1ED-63EA92D1794A}" destId="{84BDC003-FAFB-413C-8AF5-888A7EA34345}" srcOrd="1" destOrd="0" presId="urn:microsoft.com/office/officeart/2018/2/layout/IconCircleList"/>
    <dgm:cxn modelId="{D8047E90-B618-0644-BFA3-9BBE5B33E251}" type="presParOf" srcId="{83577AE5-2327-49EB-A1ED-63EA92D1794A}" destId="{48F23592-C30D-43E5-9D8B-3DA6BF0AF80C}" srcOrd="2" destOrd="0" presId="urn:microsoft.com/office/officeart/2018/2/layout/IconCircleList"/>
    <dgm:cxn modelId="{BEA7263E-AAFA-9543-8E5C-6F8FAB847E90}" type="presParOf" srcId="{83577AE5-2327-49EB-A1ED-63EA92D1794A}" destId="{54FA84A6-AFDD-48CF-88A7-760986EE443E}" srcOrd="3" destOrd="0" presId="urn:microsoft.com/office/officeart/2018/2/layout/IconCircleList"/>
    <dgm:cxn modelId="{5C562287-F097-C84C-B294-E9D2D7AE2566}" type="presParOf" srcId="{B9E7FF02-7063-44C1-BEB2-1F18C87CD0F6}" destId="{36CDD4A8-00D5-44A3-8B3A-F2E061F52858}" srcOrd="5" destOrd="0" presId="urn:microsoft.com/office/officeart/2018/2/layout/IconCircleList"/>
    <dgm:cxn modelId="{2CEA9644-5874-EC46-8173-52A0AA364CAD}" type="presParOf" srcId="{B9E7FF02-7063-44C1-BEB2-1F18C87CD0F6}" destId="{992CF431-0DF7-4EC6-92F5-7A715452DA67}" srcOrd="6" destOrd="0" presId="urn:microsoft.com/office/officeart/2018/2/layout/IconCircleList"/>
    <dgm:cxn modelId="{88EF3D5B-4BE8-0746-9E03-C77DC9D61E60}" type="presParOf" srcId="{992CF431-0DF7-4EC6-92F5-7A715452DA67}" destId="{6038DE1A-B61F-4D71-A0AC-8E4C8E84D95D}" srcOrd="0" destOrd="0" presId="urn:microsoft.com/office/officeart/2018/2/layout/IconCircleList"/>
    <dgm:cxn modelId="{BFC83AA7-3EB1-2745-A112-92B7042D284B}" type="presParOf" srcId="{992CF431-0DF7-4EC6-92F5-7A715452DA67}" destId="{D402892C-1F65-4989-9711-D0F6BDD0F7FF}" srcOrd="1" destOrd="0" presId="urn:microsoft.com/office/officeart/2018/2/layout/IconCircleList"/>
    <dgm:cxn modelId="{54EC0598-41E0-E343-A08C-C6D81ED62E97}" type="presParOf" srcId="{992CF431-0DF7-4EC6-92F5-7A715452DA67}" destId="{405C0ADF-FA1C-4835-A13B-C46996A3683F}" srcOrd="2" destOrd="0" presId="urn:microsoft.com/office/officeart/2018/2/layout/IconCircleList"/>
    <dgm:cxn modelId="{DB47865C-D634-B44B-8EA4-46A5EA4A0F0B}" type="presParOf" srcId="{992CF431-0DF7-4EC6-92F5-7A715452DA67}" destId="{17A04019-EF03-44F2-AE24-BFC35B34AC05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1835ADA-41A4-4A05-8987-1C2554CF4194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A5CAB4D2-7138-438E-8678-9CB65E53010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Null Hypothesis</a:t>
          </a:r>
          <a:r>
            <a:rPr lang="en-US" dirty="0"/>
            <a:t> </a:t>
          </a:r>
          <a:br>
            <a:rPr lang="en-US" dirty="0"/>
          </a:br>
          <a:r>
            <a:rPr lang="en-US" dirty="0"/>
            <a:t>The cost of freight has no relationship with the year.</a:t>
          </a:r>
        </a:p>
      </dgm:t>
    </dgm:pt>
    <dgm:pt modelId="{6344F46E-E65E-49F8-BF57-B834C931DC2C}" type="parTrans" cxnId="{FBCCDE2F-6C37-460C-84FC-16DBEFBB8B65}">
      <dgm:prSet/>
      <dgm:spPr/>
      <dgm:t>
        <a:bodyPr/>
        <a:lstStyle/>
        <a:p>
          <a:endParaRPr lang="en-US"/>
        </a:p>
      </dgm:t>
    </dgm:pt>
    <dgm:pt modelId="{F21626B7-AC21-4CA2-B21A-5D7FE62A800F}" type="sibTrans" cxnId="{FBCCDE2F-6C37-460C-84FC-16DBEFBB8B6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8486233-2ABF-4CE7-978E-160DAA84C13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Alternative Hypothesis</a:t>
          </a:r>
          <a:r>
            <a:rPr lang="en-US" dirty="0"/>
            <a:t> </a:t>
          </a:r>
          <a:br>
            <a:rPr lang="en-US" dirty="0"/>
          </a:br>
          <a:r>
            <a:rPr lang="en-US" dirty="0"/>
            <a:t>The freight cost is related to the year in which order was shipped.</a:t>
          </a:r>
        </a:p>
      </dgm:t>
    </dgm:pt>
    <dgm:pt modelId="{5AF1058D-BE9F-439D-A00A-9F334B3D7AE3}" type="parTrans" cxnId="{61D9E14E-500D-4D23-97C9-AFF0D4986171}">
      <dgm:prSet/>
      <dgm:spPr/>
      <dgm:t>
        <a:bodyPr/>
        <a:lstStyle/>
        <a:p>
          <a:endParaRPr lang="en-US"/>
        </a:p>
      </dgm:t>
    </dgm:pt>
    <dgm:pt modelId="{2DFF63DF-66AA-48CB-AAEB-7025C9A7540C}" type="sibTrans" cxnId="{61D9E14E-500D-4D23-97C9-AFF0D498617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D7F443F-5E84-4D66-98BD-EB5E29157D5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Effect Size</a:t>
          </a:r>
          <a:br>
            <a:rPr lang="en-US" dirty="0"/>
          </a:br>
          <a:r>
            <a:rPr lang="en-US" dirty="0"/>
            <a:t>We are looking for a more than 5% difference in freight cost.</a:t>
          </a:r>
        </a:p>
      </dgm:t>
    </dgm:pt>
    <dgm:pt modelId="{011A4666-C11C-413D-B12C-7A2B1123CA17}" type="parTrans" cxnId="{957F1E64-B0B7-44A9-89C2-2D344D140BD6}">
      <dgm:prSet/>
      <dgm:spPr/>
      <dgm:t>
        <a:bodyPr/>
        <a:lstStyle/>
        <a:p>
          <a:endParaRPr lang="en-US"/>
        </a:p>
      </dgm:t>
    </dgm:pt>
    <dgm:pt modelId="{DC67EE56-50A1-47EC-81C5-4224ACF1BB42}" type="sibTrans" cxnId="{957F1E64-B0B7-44A9-89C2-2D344D140BD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2A52C84-CB46-4A03-94EB-0875DB973B8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Variables We Are Interested in Determining the Relationship Between</a:t>
          </a:r>
          <a:br>
            <a:rPr lang="en-US" dirty="0"/>
          </a:br>
          <a:r>
            <a:rPr lang="en-US" dirty="0"/>
            <a:t>Freight cost and year.</a:t>
          </a:r>
        </a:p>
      </dgm:t>
    </dgm:pt>
    <dgm:pt modelId="{173F00E2-D0BE-405C-81D9-EA0338BE0918}" type="parTrans" cxnId="{258FBD4B-1C1C-4C20-BC63-B1E35E5E5CD5}">
      <dgm:prSet/>
      <dgm:spPr/>
      <dgm:t>
        <a:bodyPr/>
        <a:lstStyle/>
        <a:p>
          <a:endParaRPr lang="en-US"/>
        </a:p>
      </dgm:t>
    </dgm:pt>
    <dgm:pt modelId="{69F09AAF-5174-4EA2-8CBF-2F18B4760989}" type="sibTrans" cxnId="{258FBD4B-1C1C-4C20-BC63-B1E35E5E5CD5}">
      <dgm:prSet/>
      <dgm:spPr/>
      <dgm:t>
        <a:bodyPr/>
        <a:lstStyle/>
        <a:p>
          <a:endParaRPr lang="en-US"/>
        </a:p>
      </dgm:t>
    </dgm:pt>
    <dgm:pt modelId="{72DBA1C0-8F14-4B99-94FF-5FDFB56C6526}" type="pres">
      <dgm:prSet presAssocID="{61835ADA-41A4-4A05-8987-1C2554CF4194}" presName="root" presStyleCnt="0">
        <dgm:presLayoutVars>
          <dgm:dir/>
          <dgm:resizeHandles val="exact"/>
        </dgm:presLayoutVars>
      </dgm:prSet>
      <dgm:spPr/>
    </dgm:pt>
    <dgm:pt modelId="{B9E7FF02-7063-44C1-BEB2-1F18C87CD0F6}" type="pres">
      <dgm:prSet presAssocID="{61835ADA-41A4-4A05-8987-1C2554CF4194}" presName="container" presStyleCnt="0">
        <dgm:presLayoutVars>
          <dgm:dir/>
          <dgm:resizeHandles val="exact"/>
        </dgm:presLayoutVars>
      </dgm:prSet>
      <dgm:spPr/>
    </dgm:pt>
    <dgm:pt modelId="{6CA6C3DD-F706-416B-90DC-173220498836}" type="pres">
      <dgm:prSet presAssocID="{A5CAB4D2-7138-438E-8678-9CB65E530104}" presName="compNode" presStyleCnt="0"/>
      <dgm:spPr/>
    </dgm:pt>
    <dgm:pt modelId="{C0D80DA8-D378-4E6A-B058-95DA0DF946F2}" type="pres">
      <dgm:prSet presAssocID="{A5CAB4D2-7138-438E-8678-9CB65E530104}" presName="iconBgRect" presStyleLbl="bgShp" presStyleIdx="0" presStyleCnt="4"/>
      <dgm:spPr/>
    </dgm:pt>
    <dgm:pt modelId="{66136922-AC59-4B35-855E-E4DAC9968D46}" type="pres">
      <dgm:prSet presAssocID="{A5CAB4D2-7138-438E-8678-9CB65E53010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EAABF86-803B-404E-9C09-806F05746AC5}" type="pres">
      <dgm:prSet presAssocID="{A5CAB4D2-7138-438E-8678-9CB65E530104}" presName="spaceRect" presStyleCnt="0"/>
      <dgm:spPr/>
    </dgm:pt>
    <dgm:pt modelId="{6105F521-9517-47B2-B7C5-9294B7BDE82E}" type="pres">
      <dgm:prSet presAssocID="{A5CAB4D2-7138-438E-8678-9CB65E530104}" presName="textRect" presStyleLbl="revTx" presStyleIdx="0" presStyleCnt="4">
        <dgm:presLayoutVars>
          <dgm:chMax val="1"/>
          <dgm:chPref val="1"/>
        </dgm:presLayoutVars>
      </dgm:prSet>
      <dgm:spPr/>
    </dgm:pt>
    <dgm:pt modelId="{0F771549-506D-49BA-BC1A-0EADDAA20297}" type="pres">
      <dgm:prSet presAssocID="{F21626B7-AC21-4CA2-B21A-5D7FE62A800F}" presName="sibTrans" presStyleLbl="sibTrans2D1" presStyleIdx="0" presStyleCnt="0"/>
      <dgm:spPr/>
    </dgm:pt>
    <dgm:pt modelId="{625B4857-12AB-494A-A732-A338565F2913}" type="pres">
      <dgm:prSet presAssocID="{C8486233-2ABF-4CE7-978E-160DAA84C135}" presName="compNode" presStyleCnt="0"/>
      <dgm:spPr/>
    </dgm:pt>
    <dgm:pt modelId="{81284DAD-1168-4392-80D5-BDF56A9E9B03}" type="pres">
      <dgm:prSet presAssocID="{C8486233-2ABF-4CE7-978E-160DAA84C135}" presName="iconBgRect" presStyleLbl="bgShp" presStyleIdx="1" presStyleCnt="4"/>
      <dgm:spPr/>
    </dgm:pt>
    <dgm:pt modelId="{386736BD-7FD3-4F5C-96A6-9ADB4018880A}" type="pres">
      <dgm:prSet presAssocID="{C8486233-2ABF-4CE7-978E-160DAA84C13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AB645F8-FEF7-4EC9-A0A3-C40308267063}" type="pres">
      <dgm:prSet presAssocID="{C8486233-2ABF-4CE7-978E-160DAA84C135}" presName="spaceRect" presStyleCnt="0"/>
      <dgm:spPr/>
    </dgm:pt>
    <dgm:pt modelId="{5DD7A9D0-E025-40A2-8E4C-32DE660B5C05}" type="pres">
      <dgm:prSet presAssocID="{C8486233-2ABF-4CE7-978E-160DAA84C135}" presName="textRect" presStyleLbl="revTx" presStyleIdx="1" presStyleCnt="4">
        <dgm:presLayoutVars>
          <dgm:chMax val="1"/>
          <dgm:chPref val="1"/>
        </dgm:presLayoutVars>
      </dgm:prSet>
      <dgm:spPr/>
    </dgm:pt>
    <dgm:pt modelId="{52DEDA3B-7327-4A37-865D-B23A2A72902E}" type="pres">
      <dgm:prSet presAssocID="{2DFF63DF-66AA-48CB-AAEB-7025C9A7540C}" presName="sibTrans" presStyleLbl="sibTrans2D1" presStyleIdx="0" presStyleCnt="0"/>
      <dgm:spPr/>
    </dgm:pt>
    <dgm:pt modelId="{83577AE5-2327-49EB-A1ED-63EA92D1794A}" type="pres">
      <dgm:prSet presAssocID="{FD7F443F-5E84-4D66-98BD-EB5E29157D5B}" presName="compNode" presStyleCnt="0"/>
      <dgm:spPr/>
    </dgm:pt>
    <dgm:pt modelId="{42F3C64A-FDBC-4BA9-84E3-0720917347D0}" type="pres">
      <dgm:prSet presAssocID="{FD7F443F-5E84-4D66-98BD-EB5E29157D5B}" presName="iconBgRect" presStyleLbl="bgShp" presStyleIdx="2" presStyleCnt="4"/>
      <dgm:spPr/>
    </dgm:pt>
    <dgm:pt modelId="{84BDC003-FAFB-413C-8AF5-888A7EA34345}" type="pres">
      <dgm:prSet presAssocID="{FD7F443F-5E84-4D66-98BD-EB5E29157D5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48F23592-C30D-43E5-9D8B-3DA6BF0AF80C}" type="pres">
      <dgm:prSet presAssocID="{FD7F443F-5E84-4D66-98BD-EB5E29157D5B}" presName="spaceRect" presStyleCnt="0"/>
      <dgm:spPr/>
    </dgm:pt>
    <dgm:pt modelId="{54FA84A6-AFDD-48CF-88A7-760986EE443E}" type="pres">
      <dgm:prSet presAssocID="{FD7F443F-5E84-4D66-98BD-EB5E29157D5B}" presName="textRect" presStyleLbl="revTx" presStyleIdx="2" presStyleCnt="4">
        <dgm:presLayoutVars>
          <dgm:chMax val="1"/>
          <dgm:chPref val="1"/>
        </dgm:presLayoutVars>
      </dgm:prSet>
      <dgm:spPr/>
    </dgm:pt>
    <dgm:pt modelId="{36CDD4A8-00D5-44A3-8B3A-F2E061F52858}" type="pres">
      <dgm:prSet presAssocID="{DC67EE56-50A1-47EC-81C5-4224ACF1BB42}" presName="sibTrans" presStyleLbl="sibTrans2D1" presStyleIdx="0" presStyleCnt="0"/>
      <dgm:spPr/>
    </dgm:pt>
    <dgm:pt modelId="{992CF431-0DF7-4EC6-92F5-7A715452DA67}" type="pres">
      <dgm:prSet presAssocID="{A2A52C84-CB46-4A03-94EB-0875DB973B8E}" presName="compNode" presStyleCnt="0"/>
      <dgm:spPr/>
    </dgm:pt>
    <dgm:pt modelId="{6038DE1A-B61F-4D71-A0AC-8E4C8E84D95D}" type="pres">
      <dgm:prSet presAssocID="{A2A52C84-CB46-4A03-94EB-0875DB973B8E}" presName="iconBgRect" presStyleLbl="bgShp" presStyleIdx="3" presStyleCnt="4"/>
      <dgm:spPr/>
    </dgm:pt>
    <dgm:pt modelId="{D402892C-1F65-4989-9711-D0F6BDD0F7FF}" type="pres">
      <dgm:prSet presAssocID="{A2A52C84-CB46-4A03-94EB-0875DB973B8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405C0ADF-FA1C-4835-A13B-C46996A3683F}" type="pres">
      <dgm:prSet presAssocID="{A2A52C84-CB46-4A03-94EB-0875DB973B8E}" presName="spaceRect" presStyleCnt="0"/>
      <dgm:spPr/>
    </dgm:pt>
    <dgm:pt modelId="{17A04019-EF03-44F2-AE24-BFC35B34AC05}" type="pres">
      <dgm:prSet presAssocID="{A2A52C84-CB46-4A03-94EB-0875DB973B8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77CB022-BB91-5E43-A822-74EAC37652DF}" type="presOf" srcId="{C8486233-2ABF-4CE7-978E-160DAA84C135}" destId="{5DD7A9D0-E025-40A2-8E4C-32DE660B5C05}" srcOrd="0" destOrd="0" presId="urn:microsoft.com/office/officeart/2018/2/layout/IconCircleList"/>
    <dgm:cxn modelId="{FBCCDE2F-6C37-460C-84FC-16DBEFBB8B65}" srcId="{61835ADA-41A4-4A05-8987-1C2554CF4194}" destId="{A5CAB4D2-7138-438E-8678-9CB65E530104}" srcOrd="0" destOrd="0" parTransId="{6344F46E-E65E-49F8-BF57-B834C931DC2C}" sibTransId="{F21626B7-AC21-4CA2-B21A-5D7FE62A800F}"/>
    <dgm:cxn modelId="{258FBD4B-1C1C-4C20-BC63-B1E35E5E5CD5}" srcId="{61835ADA-41A4-4A05-8987-1C2554CF4194}" destId="{A2A52C84-CB46-4A03-94EB-0875DB973B8E}" srcOrd="3" destOrd="0" parTransId="{173F00E2-D0BE-405C-81D9-EA0338BE0918}" sibTransId="{69F09AAF-5174-4EA2-8CBF-2F18B4760989}"/>
    <dgm:cxn modelId="{61D9E14E-500D-4D23-97C9-AFF0D4986171}" srcId="{61835ADA-41A4-4A05-8987-1C2554CF4194}" destId="{C8486233-2ABF-4CE7-978E-160DAA84C135}" srcOrd="1" destOrd="0" parTransId="{5AF1058D-BE9F-439D-A00A-9F334B3D7AE3}" sibTransId="{2DFF63DF-66AA-48CB-AAEB-7025C9A7540C}"/>
    <dgm:cxn modelId="{957F1E64-B0B7-44A9-89C2-2D344D140BD6}" srcId="{61835ADA-41A4-4A05-8987-1C2554CF4194}" destId="{FD7F443F-5E84-4D66-98BD-EB5E29157D5B}" srcOrd="2" destOrd="0" parTransId="{011A4666-C11C-413D-B12C-7A2B1123CA17}" sibTransId="{DC67EE56-50A1-47EC-81C5-4224ACF1BB42}"/>
    <dgm:cxn modelId="{0CDC0882-F265-4F4B-B407-4917CD2915F8}" type="presOf" srcId="{2DFF63DF-66AA-48CB-AAEB-7025C9A7540C}" destId="{52DEDA3B-7327-4A37-865D-B23A2A72902E}" srcOrd="0" destOrd="0" presId="urn:microsoft.com/office/officeart/2018/2/layout/IconCircleList"/>
    <dgm:cxn modelId="{33C72483-829F-1941-887B-4E757C8524D0}" type="presOf" srcId="{F21626B7-AC21-4CA2-B21A-5D7FE62A800F}" destId="{0F771549-506D-49BA-BC1A-0EADDAA20297}" srcOrd="0" destOrd="0" presId="urn:microsoft.com/office/officeart/2018/2/layout/IconCircleList"/>
    <dgm:cxn modelId="{0EF65087-CC94-564D-BED1-1C5BD6A69CB2}" type="presOf" srcId="{A5CAB4D2-7138-438E-8678-9CB65E530104}" destId="{6105F521-9517-47B2-B7C5-9294B7BDE82E}" srcOrd="0" destOrd="0" presId="urn:microsoft.com/office/officeart/2018/2/layout/IconCircleList"/>
    <dgm:cxn modelId="{A404E293-3037-A542-B11B-4B59E7FFDB7E}" type="presOf" srcId="{DC67EE56-50A1-47EC-81C5-4224ACF1BB42}" destId="{36CDD4A8-00D5-44A3-8B3A-F2E061F52858}" srcOrd="0" destOrd="0" presId="urn:microsoft.com/office/officeart/2018/2/layout/IconCircleList"/>
    <dgm:cxn modelId="{C898DE96-0003-E445-941E-AB07F2E3E1E6}" type="presOf" srcId="{61835ADA-41A4-4A05-8987-1C2554CF4194}" destId="{72DBA1C0-8F14-4B99-94FF-5FDFB56C6526}" srcOrd="0" destOrd="0" presId="urn:microsoft.com/office/officeart/2018/2/layout/IconCircleList"/>
    <dgm:cxn modelId="{56BE6999-8505-BD4D-A2FA-5F238AC7E8C7}" type="presOf" srcId="{A2A52C84-CB46-4A03-94EB-0875DB973B8E}" destId="{17A04019-EF03-44F2-AE24-BFC35B34AC05}" srcOrd="0" destOrd="0" presId="urn:microsoft.com/office/officeart/2018/2/layout/IconCircleList"/>
    <dgm:cxn modelId="{072CA2E9-8F1D-8945-A678-78951E004FD5}" type="presOf" srcId="{FD7F443F-5E84-4D66-98BD-EB5E29157D5B}" destId="{54FA84A6-AFDD-48CF-88A7-760986EE443E}" srcOrd="0" destOrd="0" presId="urn:microsoft.com/office/officeart/2018/2/layout/IconCircleList"/>
    <dgm:cxn modelId="{B115BBE0-6F4A-6842-9226-A577278E3457}" type="presParOf" srcId="{72DBA1C0-8F14-4B99-94FF-5FDFB56C6526}" destId="{B9E7FF02-7063-44C1-BEB2-1F18C87CD0F6}" srcOrd="0" destOrd="0" presId="urn:microsoft.com/office/officeart/2018/2/layout/IconCircleList"/>
    <dgm:cxn modelId="{CCC541CC-B7A2-6946-A93F-A12FFB3FF673}" type="presParOf" srcId="{B9E7FF02-7063-44C1-BEB2-1F18C87CD0F6}" destId="{6CA6C3DD-F706-416B-90DC-173220498836}" srcOrd="0" destOrd="0" presId="urn:microsoft.com/office/officeart/2018/2/layout/IconCircleList"/>
    <dgm:cxn modelId="{AF19F4E9-6AF9-9944-B076-F122F53A1736}" type="presParOf" srcId="{6CA6C3DD-F706-416B-90DC-173220498836}" destId="{C0D80DA8-D378-4E6A-B058-95DA0DF946F2}" srcOrd="0" destOrd="0" presId="urn:microsoft.com/office/officeart/2018/2/layout/IconCircleList"/>
    <dgm:cxn modelId="{25A62684-1E29-5C44-9815-C708C7D482CC}" type="presParOf" srcId="{6CA6C3DD-F706-416B-90DC-173220498836}" destId="{66136922-AC59-4B35-855E-E4DAC9968D46}" srcOrd="1" destOrd="0" presId="urn:microsoft.com/office/officeart/2018/2/layout/IconCircleList"/>
    <dgm:cxn modelId="{6EFDE455-A6CD-F842-8721-0FC923591CCD}" type="presParOf" srcId="{6CA6C3DD-F706-416B-90DC-173220498836}" destId="{7EAABF86-803B-404E-9C09-806F05746AC5}" srcOrd="2" destOrd="0" presId="urn:microsoft.com/office/officeart/2018/2/layout/IconCircleList"/>
    <dgm:cxn modelId="{24237DF7-E359-2542-BBA5-2A1B4F9C2E3C}" type="presParOf" srcId="{6CA6C3DD-F706-416B-90DC-173220498836}" destId="{6105F521-9517-47B2-B7C5-9294B7BDE82E}" srcOrd="3" destOrd="0" presId="urn:microsoft.com/office/officeart/2018/2/layout/IconCircleList"/>
    <dgm:cxn modelId="{E2ACF636-ED5E-6C44-B990-3FBFED146DB7}" type="presParOf" srcId="{B9E7FF02-7063-44C1-BEB2-1F18C87CD0F6}" destId="{0F771549-506D-49BA-BC1A-0EADDAA20297}" srcOrd="1" destOrd="0" presId="urn:microsoft.com/office/officeart/2018/2/layout/IconCircleList"/>
    <dgm:cxn modelId="{76DF9448-6B88-BE40-AD56-FA46B545134E}" type="presParOf" srcId="{B9E7FF02-7063-44C1-BEB2-1F18C87CD0F6}" destId="{625B4857-12AB-494A-A732-A338565F2913}" srcOrd="2" destOrd="0" presId="urn:microsoft.com/office/officeart/2018/2/layout/IconCircleList"/>
    <dgm:cxn modelId="{2FD86549-D76B-DD41-A036-D9A4E2DC3E97}" type="presParOf" srcId="{625B4857-12AB-494A-A732-A338565F2913}" destId="{81284DAD-1168-4392-80D5-BDF56A9E9B03}" srcOrd="0" destOrd="0" presId="urn:microsoft.com/office/officeart/2018/2/layout/IconCircleList"/>
    <dgm:cxn modelId="{8E44B22A-B2D5-5E46-9D6C-8897977F076F}" type="presParOf" srcId="{625B4857-12AB-494A-A732-A338565F2913}" destId="{386736BD-7FD3-4F5C-96A6-9ADB4018880A}" srcOrd="1" destOrd="0" presId="urn:microsoft.com/office/officeart/2018/2/layout/IconCircleList"/>
    <dgm:cxn modelId="{C23531F2-02B4-F442-8CE2-1F13B4BE4258}" type="presParOf" srcId="{625B4857-12AB-494A-A732-A338565F2913}" destId="{5AB645F8-FEF7-4EC9-A0A3-C40308267063}" srcOrd="2" destOrd="0" presId="urn:microsoft.com/office/officeart/2018/2/layout/IconCircleList"/>
    <dgm:cxn modelId="{CAB32E2A-A0A6-9B44-A11B-2795479F3702}" type="presParOf" srcId="{625B4857-12AB-494A-A732-A338565F2913}" destId="{5DD7A9D0-E025-40A2-8E4C-32DE660B5C05}" srcOrd="3" destOrd="0" presId="urn:microsoft.com/office/officeart/2018/2/layout/IconCircleList"/>
    <dgm:cxn modelId="{CDB9A711-87A7-F940-A84A-A0D48EC0752D}" type="presParOf" srcId="{B9E7FF02-7063-44C1-BEB2-1F18C87CD0F6}" destId="{52DEDA3B-7327-4A37-865D-B23A2A72902E}" srcOrd="3" destOrd="0" presId="urn:microsoft.com/office/officeart/2018/2/layout/IconCircleList"/>
    <dgm:cxn modelId="{7E4BA6FF-3337-2E41-B905-D917249B1768}" type="presParOf" srcId="{B9E7FF02-7063-44C1-BEB2-1F18C87CD0F6}" destId="{83577AE5-2327-49EB-A1ED-63EA92D1794A}" srcOrd="4" destOrd="0" presId="urn:microsoft.com/office/officeart/2018/2/layout/IconCircleList"/>
    <dgm:cxn modelId="{07F680C2-F26C-5A45-A7F4-0F5F1DEFB111}" type="presParOf" srcId="{83577AE5-2327-49EB-A1ED-63EA92D1794A}" destId="{42F3C64A-FDBC-4BA9-84E3-0720917347D0}" srcOrd="0" destOrd="0" presId="urn:microsoft.com/office/officeart/2018/2/layout/IconCircleList"/>
    <dgm:cxn modelId="{0086AA17-3356-F440-A287-2F6D3D24DF40}" type="presParOf" srcId="{83577AE5-2327-49EB-A1ED-63EA92D1794A}" destId="{84BDC003-FAFB-413C-8AF5-888A7EA34345}" srcOrd="1" destOrd="0" presId="urn:microsoft.com/office/officeart/2018/2/layout/IconCircleList"/>
    <dgm:cxn modelId="{D8047E90-B618-0644-BFA3-9BBE5B33E251}" type="presParOf" srcId="{83577AE5-2327-49EB-A1ED-63EA92D1794A}" destId="{48F23592-C30D-43E5-9D8B-3DA6BF0AF80C}" srcOrd="2" destOrd="0" presId="urn:microsoft.com/office/officeart/2018/2/layout/IconCircleList"/>
    <dgm:cxn modelId="{BEA7263E-AAFA-9543-8E5C-6F8FAB847E90}" type="presParOf" srcId="{83577AE5-2327-49EB-A1ED-63EA92D1794A}" destId="{54FA84A6-AFDD-48CF-88A7-760986EE443E}" srcOrd="3" destOrd="0" presId="urn:microsoft.com/office/officeart/2018/2/layout/IconCircleList"/>
    <dgm:cxn modelId="{5C562287-F097-C84C-B294-E9D2D7AE2566}" type="presParOf" srcId="{B9E7FF02-7063-44C1-BEB2-1F18C87CD0F6}" destId="{36CDD4A8-00D5-44A3-8B3A-F2E061F52858}" srcOrd="5" destOrd="0" presId="urn:microsoft.com/office/officeart/2018/2/layout/IconCircleList"/>
    <dgm:cxn modelId="{2CEA9644-5874-EC46-8173-52A0AA364CAD}" type="presParOf" srcId="{B9E7FF02-7063-44C1-BEB2-1F18C87CD0F6}" destId="{992CF431-0DF7-4EC6-92F5-7A715452DA67}" srcOrd="6" destOrd="0" presId="urn:microsoft.com/office/officeart/2018/2/layout/IconCircleList"/>
    <dgm:cxn modelId="{88EF3D5B-4BE8-0746-9E03-C77DC9D61E60}" type="presParOf" srcId="{992CF431-0DF7-4EC6-92F5-7A715452DA67}" destId="{6038DE1A-B61F-4D71-A0AC-8E4C8E84D95D}" srcOrd="0" destOrd="0" presId="urn:microsoft.com/office/officeart/2018/2/layout/IconCircleList"/>
    <dgm:cxn modelId="{BFC83AA7-3EB1-2745-A112-92B7042D284B}" type="presParOf" srcId="{992CF431-0DF7-4EC6-92F5-7A715452DA67}" destId="{D402892C-1F65-4989-9711-D0F6BDD0F7FF}" srcOrd="1" destOrd="0" presId="urn:microsoft.com/office/officeart/2018/2/layout/IconCircleList"/>
    <dgm:cxn modelId="{54EC0598-41E0-E343-A08C-C6D81ED62E97}" type="presParOf" srcId="{992CF431-0DF7-4EC6-92F5-7A715452DA67}" destId="{405C0ADF-FA1C-4835-A13B-C46996A3683F}" srcOrd="2" destOrd="0" presId="urn:microsoft.com/office/officeart/2018/2/layout/IconCircleList"/>
    <dgm:cxn modelId="{DB47865C-D634-B44B-8EA4-46A5EA4A0F0B}" type="presParOf" srcId="{992CF431-0DF7-4EC6-92F5-7A715452DA67}" destId="{17A04019-EF03-44F2-AE24-BFC35B34AC05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1835ADA-41A4-4A05-8987-1C2554CF4194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A5CAB4D2-7138-438E-8678-9CB65E53010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Null Hypothesis</a:t>
          </a:r>
          <a:r>
            <a:rPr lang="en-US" dirty="0"/>
            <a:t> </a:t>
          </a:r>
          <a:br>
            <a:rPr lang="en-US" dirty="0"/>
          </a:br>
          <a:r>
            <a:rPr lang="en-US" dirty="0"/>
            <a:t>All delivery companies cost the same.</a:t>
          </a:r>
        </a:p>
      </dgm:t>
    </dgm:pt>
    <dgm:pt modelId="{6344F46E-E65E-49F8-BF57-B834C931DC2C}" type="parTrans" cxnId="{FBCCDE2F-6C37-460C-84FC-16DBEFBB8B65}">
      <dgm:prSet/>
      <dgm:spPr/>
      <dgm:t>
        <a:bodyPr/>
        <a:lstStyle/>
        <a:p>
          <a:endParaRPr lang="en-US"/>
        </a:p>
      </dgm:t>
    </dgm:pt>
    <dgm:pt modelId="{F21626B7-AC21-4CA2-B21A-5D7FE62A800F}" type="sibTrans" cxnId="{FBCCDE2F-6C37-460C-84FC-16DBEFBB8B6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8486233-2ABF-4CE7-978E-160DAA84C13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Alternative Hypothesis</a:t>
          </a:r>
          <a:r>
            <a:rPr lang="en-US" dirty="0"/>
            <a:t> </a:t>
          </a:r>
          <a:br>
            <a:rPr lang="en-US" dirty="0"/>
          </a:br>
          <a:r>
            <a:rPr lang="en-US" dirty="0"/>
            <a:t>The delivery companies cost more or less than one another</a:t>
          </a:r>
        </a:p>
      </dgm:t>
    </dgm:pt>
    <dgm:pt modelId="{5AF1058D-BE9F-439D-A00A-9F334B3D7AE3}" type="parTrans" cxnId="{61D9E14E-500D-4D23-97C9-AFF0D4986171}">
      <dgm:prSet/>
      <dgm:spPr/>
      <dgm:t>
        <a:bodyPr/>
        <a:lstStyle/>
        <a:p>
          <a:endParaRPr lang="en-US"/>
        </a:p>
      </dgm:t>
    </dgm:pt>
    <dgm:pt modelId="{2DFF63DF-66AA-48CB-AAEB-7025C9A7540C}" type="sibTrans" cxnId="{61D9E14E-500D-4D23-97C9-AFF0D498617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D7F443F-5E84-4D66-98BD-EB5E29157D5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Effect Size</a:t>
          </a:r>
          <a:br>
            <a:rPr lang="en-US" dirty="0"/>
          </a:br>
          <a:r>
            <a:rPr lang="en-US" dirty="0"/>
            <a:t>I was looking for at least a 5% difference from one company to another.</a:t>
          </a:r>
        </a:p>
      </dgm:t>
    </dgm:pt>
    <dgm:pt modelId="{011A4666-C11C-413D-B12C-7A2B1123CA17}" type="parTrans" cxnId="{957F1E64-B0B7-44A9-89C2-2D344D140BD6}">
      <dgm:prSet/>
      <dgm:spPr/>
      <dgm:t>
        <a:bodyPr/>
        <a:lstStyle/>
        <a:p>
          <a:endParaRPr lang="en-US"/>
        </a:p>
      </dgm:t>
    </dgm:pt>
    <dgm:pt modelId="{DC67EE56-50A1-47EC-81C5-4224ACF1BB42}" type="sibTrans" cxnId="{957F1E64-B0B7-44A9-89C2-2D344D140BD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2A52C84-CB46-4A03-94EB-0875DB973B8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Variables We Are Interested in Determining the Relationship Between</a:t>
          </a:r>
          <a:br>
            <a:rPr lang="en-US" dirty="0"/>
          </a:br>
          <a:r>
            <a:rPr lang="en-US" dirty="0"/>
            <a:t>Shipping company and freight cost.</a:t>
          </a:r>
        </a:p>
      </dgm:t>
    </dgm:pt>
    <dgm:pt modelId="{173F00E2-D0BE-405C-81D9-EA0338BE0918}" type="parTrans" cxnId="{258FBD4B-1C1C-4C20-BC63-B1E35E5E5CD5}">
      <dgm:prSet/>
      <dgm:spPr/>
      <dgm:t>
        <a:bodyPr/>
        <a:lstStyle/>
        <a:p>
          <a:endParaRPr lang="en-US"/>
        </a:p>
      </dgm:t>
    </dgm:pt>
    <dgm:pt modelId="{69F09AAF-5174-4EA2-8CBF-2F18B4760989}" type="sibTrans" cxnId="{258FBD4B-1C1C-4C20-BC63-B1E35E5E5CD5}">
      <dgm:prSet/>
      <dgm:spPr/>
      <dgm:t>
        <a:bodyPr/>
        <a:lstStyle/>
        <a:p>
          <a:endParaRPr lang="en-US"/>
        </a:p>
      </dgm:t>
    </dgm:pt>
    <dgm:pt modelId="{72DBA1C0-8F14-4B99-94FF-5FDFB56C6526}" type="pres">
      <dgm:prSet presAssocID="{61835ADA-41A4-4A05-8987-1C2554CF4194}" presName="root" presStyleCnt="0">
        <dgm:presLayoutVars>
          <dgm:dir/>
          <dgm:resizeHandles val="exact"/>
        </dgm:presLayoutVars>
      </dgm:prSet>
      <dgm:spPr/>
    </dgm:pt>
    <dgm:pt modelId="{B9E7FF02-7063-44C1-BEB2-1F18C87CD0F6}" type="pres">
      <dgm:prSet presAssocID="{61835ADA-41A4-4A05-8987-1C2554CF4194}" presName="container" presStyleCnt="0">
        <dgm:presLayoutVars>
          <dgm:dir/>
          <dgm:resizeHandles val="exact"/>
        </dgm:presLayoutVars>
      </dgm:prSet>
      <dgm:spPr/>
    </dgm:pt>
    <dgm:pt modelId="{6CA6C3DD-F706-416B-90DC-173220498836}" type="pres">
      <dgm:prSet presAssocID="{A5CAB4D2-7138-438E-8678-9CB65E530104}" presName="compNode" presStyleCnt="0"/>
      <dgm:spPr/>
    </dgm:pt>
    <dgm:pt modelId="{C0D80DA8-D378-4E6A-B058-95DA0DF946F2}" type="pres">
      <dgm:prSet presAssocID="{A5CAB4D2-7138-438E-8678-9CB65E530104}" presName="iconBgRect" presStyleLbl="bgShp" presStyleIdx="0" presStyleCnt="4"/>
      <dgm:spPr/>
    </dgm:pt>
    <dgm:pt modelId="{66136922-AC59-4B35-855E-E4DAC9968D46}" type="pres">
      <dgm:prSet presAssocID="{A5CAB4D2-7138-438E-8678-9CB65E53010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EAABF86-803B-404E-9C09-806F05746AC5}" type="pres">
      <dgm:prSet presAssocID="{A5CAB4D2-7138-438E-8678-9CB65E530104}" presName="spaceRect" presStyleCnt="0"/>
      <dgm:spPr/>
    </dgm:pt>
    <dgm:pt modelId="{6105F521-9517-47B2-B7C5-9294B7BDE82E}" type="pres">
      <dgm:prSet presAssocID="{A5CAB4D2-7138-438E-8678-9CB65E530104}" presName="textRect" presStyleLbl="revTx" presStyleIdx="0" presStyleCnt="4">
        <dgm:presLayoutVars>
          <dgm:chMax val="1"/>
          <dgm:chPref val="1"/>
        </dgm:presLayoutVars>
      </dgm:prSet>
      <dgm:spPr/>
    </dgm:pt>
    <dgm:pt modelId="{0F771549-506D-49BA-BC1A-0EADDAA20297}" type="pres">
      <dgm:prSet presAssocID="{F21626B7-AC21-4CA2-B21A-5D7FE62A800F}" presName="sibTrans" presStyleLbl="sibTrans2D1" presStyleIdx="0" presStyleCnt="0"/>
      <dgm:spPr/>
    </dgm:pt>
    <dgm:pt modelId="{625B4857-12AB-494A-A732-A338565F2913}" type="pres">
      <dgm:prSet presAssocID="{C8486233-2ABF-4CE7-978E-160DAA84C135}" presName="compNode" presStyleCnt="0"/>
      <dgm:spPr/>
    </dgm:pt>
    <dgm:pt modelId="{81284DAD-1168-4392-80D5-BDF56A9E9B03}" type="pres">
      <dgm:prSet presAssocID="{C8486233-2ABF-4CE7-978E-160DAA84C135}" presName="iconBgRect" presStyleLbl="bgShp" presStyleIdx="1" presStyleCnt="4"/>
      <dgm:spPr/>
    </dgm:pt>
    <dgm:pt modelId="{386736BD-7FD3-4F5C-96A6-9ADB4018880A}" type="pres">
      <dgm:prSet presAssocID="{C8486233-2ABF-4CE7-978E-160DAA84C13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AB645F8-FEF7-4EC9-A0A3-C40308267063}" type="pres">
      <dgm:prSet presAssocID="{C8486233-2ABF-4CE7-978E-160DAA84C135}" presName="spaceRect" presStyleCnt="0"/>
      <dgm:spPr/>
    </dgm:pt>
    <dgm:pt modelId="{5DD7A9D0-E025-40A2-8E4C-32DE660B5C05}" type="pres">
      <dgm:prSet presAssocID="{C8486233-2ABF-4CE7-978E-160DAA84C135}" presName="textRect" presStyleLbl="revTx" presStyleIdx="1" presStyleCnt="4">
        <dgm:presLayoutVars>
          <dgm:chMax val="1"/>
          <dgm:chPref val="1"/>
        </dgm:presLayoutVars>
      </dgm:prSet>
      <dgm:spPr/>
    </dgm:pt>
    <dgm:pt modelId="{52DEDA3B-7327-4A37-865D-B23A2A72902E}" type="pres">
      <dgm:prSet presAssocID="{2DFF63DF-66AA-48CB-AAEB-7025C9A7540C}" presName="sibTrans" presStyleLbl="sibTrans2D1" presStyleIdx="0" presStyleCnt="0"/>
      <dgm:spPr/>
    </dgm:pt>
    <dgm:pt modelId="{83577AE5-2327-49EB-A1ED-63EA92D1794A}" type="pres">
      <dgm:prSet presAssocID="{FD7F443F-5E84-4D66-98BD-EB5E29157D5B}" presName="compNode" presStyleCnt="0"/>
      <dgm:spPr/>
    </dgm:pt>
    <dgm:pt modelId="{42F3C64A-FDBC-4BA9-84E3-0720917347D0}" type="pres">
      <dgm:prSet presAssocID="{FD7F443F-5E84-4D66-98BD-EB5E29157D5B}" presName="iconBgRect" presStyleLbl="bgShp" presStyleIdx="2" presStyleCnt="4"/>
      <dgm:spPr/>
    </dgm:pt>
    <dgm:pt modelId="{84BDC003-FAFB-413C-8AF5-888A7EA34345}" type="pres">
      <dgm:prSet presAssocID="{FD7F443F-5E84-4D66-98BD-EB5E29157D5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48F23592-C30D-43E5-9D8B-3DA6BF0AF80C}" type="pres">
      <dgm:prSet presAssocID="{FD7F443F-5E84-4D66-98BD-EB5E29157D5B}" presName="spaceRect" presStyleCnt="0"/>
      <dgm:spPr/>
    </dgm:pt>
    <dgm:pt modelId="{54FA84A6-AFDD-48CF-88A7-760986EE443E}" type="pres">
      <dgm:prSet presAssocID="{FD7F443F-5E84-4D66-98BD-EB5E29157D5B}" presName="textRect" presStyleLbl="revTx" presStyleIdx="2" presStyleCnt="4">
        <dgm:presLayoutVars>
          <dgm:chMax val="1"/>
          <dgm:chPref val="1"/>
        </dgm:presLayoutVars>
      </dgm:prSet>
      <dgm:spPr/>
    </dgm:pt>
    <dgm:pt modelId="{36CDD4A8-00D5-44A3-8B3A-F2E061F52858}" type="pres">
      <dgm:prSet presAssocID="{DC67EE56-50A1-47EC-81C5-4224ACF1BB42}" presName="sibTrans" presStyleLbl="sibTrans2D1" presStyleIdx="0" presStyleCnt="0"/>
      <dgm:spPr/>
    </dgm:pt>
    <dgm:pt modelId="{992CF431-0DF7-4EC6-92F5-7A715452DA67}" type="pres">
      <dgm:prSet presAssocID="{A2A52C84-CB46-4A03-94EB-0875DB973B8E}" presName="compNode" presStyleCnt="0"/>
      <dgm:spPr/>
    </dgm:pt>
    <dgm:pt modelId="{6038DE1A-B61F-4D71-A0AC-8E4C8E84D95D}" type="pres">
      <dgm:prSet presAssocID="{A2A52C84-CB46-4A03-94EB-0875DB973B8E}" presName="iconBgRect" presStyleLbl="bgShp" presStyleIdx="3" presStyleCnt="4"/>
      <dgm:spPr/>
    </dgm:pt>
    <dgm:pt modelId="{D402892C-1F65-4989-9711-D0F6BDD0F7FF}" type="pres">
      <dgm:prSet presAssocID="{A2A52C84-CB46-4A03-94EB-0875DB973B8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405C0ADF-FA1C-4835-A13B-C46996A3683F}" type="pres">
      <dgm:prSet presAssocID="{A2A52C84-CB46-4A03-94EB-0875DB973B8E}" presName="spaceRect" presStyleCnt="0"/>
      <dgm:spPr/>
    </dgm:pt>
    <dgm:pt modelId="{17A04019-EF03-44F2-AE24-BFC35B34AC05}" type="pres">
      <dgm:prSet presAssocID="{A2A52C84-CB46-4A03-94EB-0875DB973B8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77CB022-BB91-5E43-A822-74EAC37652DF}" type="presOf" srcId="{C8486233-2ABF-4CE7-978E-160DAA84C135}" destId="{5DD7A9D0-E025-40A2-8E4C-32DE660B5C05}" srcOrd="0" destOrd="0" presId="urn:microsoft.com/office/officeart/2018/2/layout/IconCircleList"/>
    <dgm:cxn modelId="{FBCCDE2F-6C37-460C-84FC-16DBEFBB8B65}" srcId="{61835ADA-41A4-4A05-8987-1C2554CF4194}" destId="{A5CAB4D2-7138-438E-8678-9CB65E530104}" srcOrd="0" destOrd="0" parTransId="{6344F46E-E65E-49F8-BF57-B834C931DC2C}" sibTransId="{F21626B7-AC21-4CA2-B21A-5D7FE62A800F}"/>
    <dgm:cxn modelId="{258FBD4B-1C1C-4C20-BC63-B1E35E5E5CD5}" srcId="{61835ADA-41A4-4A05-8987-1C2554CF4194}" destId="{A2A52C84-CB46-4A03-94EB-0875DB973B8E}" srcOrd="3" destOrd="0" parTransId="{173F00E2-D0BE-405C-81D9-EA0338BE0918}" sibTransId="{69F09AAF-5174-4EA2-8CBF-2F18B4760989}"/>
    <dgm:cxn modelId="{61D9E14E-500D-4D23-97C9-AFF0D4986171}" srcId="{61835ADA-41A4-4A05-8987-1C2554CF4194}" destId="{C8486233-2ABF-4CE7-978E-160DAA84C135}" srcOrd="1" destOrd="0" parTransId="{5AF1058D-BE9F-439D-A00A-9F334B3D7AE3}" sibTransId="{2DFF63DF-66AA-48CB-AAEB-7025C9A7540C}"/>
    <dgm:cxn modelId="{957F1E64-B0B7-44A9-89C2-2D344D140BD6}" srcId="{61835ADA-41A4-4A05-8987-1C2554CF4194}" destId="{FD7F443F-5E84-4D66-98BD-EB5E29157D5B}" srcOrd="2" destOrd="0" parTransId="{011A4666-C11C-413D-B12C-7A2B1123CA17}" sibTransId="{DC67EE56-50A1-47EC-81C5-4224ACF1BB42}"/>
    <dgm:cxn modelId="{0CDC0882-F265-4F4B-B407-4917CD2915F8}" type="presOf" srcId="{2DFF63DF-66AA-48CB-AAEB-7025C9A7540C}" destId="{52DEDA3B-7327-4A37-865D-B23A2A72902E}" srcOrd="0" destOrd="0" presId="urn:microsoft.com/office/officeart/2018/2/layout/IconCircleList"/>
    <dgm:cxn modelId="{33C72483-829F-1941-887B-4E757C8524D0}" type="presOf" srcId="{F21626B7-AC21-4CA2-B21A-5D7FE62A800F}" destId="{0F771549-506D-49BA-BC1A-0EADDAA20297}" srcOrd="0" destOrd="0" presId="urn:microsoft.com/office/officeart/2018/2/layout/IconCircleList"/>
    <dgm:cxn modelId="{0EF65087-CC94-564D-BED1-1C5BD6A69CB2}" type="presOf" srcId="{A5CAB4D2-7138-438E-8678-9CB65E530104}" destId="{6105F521-9517-47B2-B7C5-9294B7BDE82E}" srcOrd="0" destOrd="0" presId="urn:microsoft.com/office/officeart/2018/2/layout/IconCircleList"/>
    <dgm:cxn modelId="{A404E293-3037-A542-B11B-4B59E7FFDB7E}" type="presOf" srcId="{DC67EE56-50A1-47EC-81C5-4224ACF1BB42}" destId="{36CDD4A8-00D5-44A3-8B3A-F2E061F52858}" srcOrd="0" destOrd="0" presId="urn:microsoft.com/office/officeart/2018/2/layout/IconCircleList"/>
    <dgm:cxn modelId="{C898DE96-0003-E445-941E-AB07F2E3E1E6}" type="presOf" srcId="{61835ADA-41A4-4A05-8987-1C2554CF4194}" destId="{72DBA1C0-8F14-4B99-94FF-5FDFB56C6526}" srcOrd="0" destOrd="0" presId="urn:microsoft.com/office/officeart/2018/2/layout/IconCircleList"/>
    <dgm:cxn modelId="{56BE6999-8505-BD4D-A2FA-5F238AC7E8C7}" type="presOf" srcId="{A2A52C84-CB46-4A03-94EB-0875DB973B8E}" destId="{17A04019-EF03-44F2-AE24-BFC35B34AC05}" srcOrd="0" destOrd="0" presId="urn:microsoft.com/office/officeart/2018/2/layout/IconCircleList"/>
    <dgm:cxn modelId="{072CA2E9-8F1D-8945-A678-78951E004FD5}" type="presOf" srcId="{FD7F443F-5E84-4D66-98BD-EB5E29157D5B}" destId="{54FA84A6-AFDD-48CF-88A7-760986EE443E}" srcOrd="0" destOrd="0" presId="urn:microsoft.com/office/officeart/2018/2/layout/IconCircleList"/>
    <dgm:cxn modelId="{B115BBE0-6F4A-6842-9226-A577278E3457}" type="presParOf" srcId="{72DBA1C0-8F14-4B99-94FF-5FDFB56C6526}" destId="{B9E7FF02-7063-44C1-BEB2-1F18C87CD0F6}" srcOrd="0" destOrd="0" presId="urn:microsoft.com/office/officeart/2018/2/layout/IconCircleList"/>
    <dgm:cxn modelId="{CCC541CC-B7A2-6946-A93F-A12FFB3FF673}" type="presParOf" srcId="{B9E7FF02-7063-44C1-BEB2-1F18C87CD0F6}" destId="{6CA6C3DD-F706-416B-90DC-173220498836}" srcOrd="0" destOrd="0" presId="urn:microsoft.com/office/officeart/2018/2/layout/IconCircleList"/>
    <dgm:cxn modelId="{AF19F4E9-6AF9-9944-B076-F122F53A1736}" type="presParOf" srcId="{6CA6C3DD-F706-416B-90DC-173220498836}" destId="{C0D80DA8-D378-4E6A-B058-95DA0DF946F2}" srcOrd="0" destOrd="0" presId="urn:microsoft.com/office/officeart/2018/2/layout/IconCircleList"/>
    <dgm:cxn modelId="{25A62684-1E29-5C44-9815-C708C7D482CC}" type="presParOf" srcId="{6CA6C3DD-F706-416B-90DC-173220498836}" destId="{66136922-AC59-4B35-855E-E4DAC9968D46}" srcOrd="1" destOrd="0" presId="urn:microsoft.com/office/officeart/2018/2/layout/IconCircleList"/>
    <dgm:cxn modelId="{6EFDE455-A6CD-F842-8721-0FC923591CCD}" type="presParOf" srcId="{6CA6C3DD-F706-416B-90DC-173220498836}" destId="{7EAABF86-803B-404E-9C09-806F05746AC5}" srcOrd="2" destOrd="0" presId="urn:microsoft.com/office/officeart/2018/2/layout/IconCircleList"/>
    <dgm:cxn modelId="{24237DF7-E359-2542-BBA5-2A1B4F9C2E3C}" type="presParOf" srcId="{6CA6C3DD-F706-416B-90DC-173220498836}" destId="{6105F521-9517-47B2-B7C5-9294B7BDE82E}" srcOrd="3" destOrd="0" presId="urn:microsoft.com/office/officeart/2018/2/layout/IconCircleList"/>
    <dgm:cxn modelId="{E2ACF636-ED5E-6C44-B990-3FBFED146DB7}" type="presParOf" srcId="{B9E7FF02-7063-44C1-BEB2-1F18C87CD0F6}" destId="{0F771549-506D-49BA-BC1A-0EADDAA20297}" srcOrd="1" destOrd="0" presId="urn:microsoft.com/office/officeart/2018/2/layout/IconCircleList"/>
    <dgm:cxn modelId="{76DF9448-6B88-BE40-AD56-FA46B545134E}" type="presParOf" srcId="{B9E7FF02-7063-44C1-BEB2-1F18C87CD0F6}" destId="{625B4857-12AB-494A-A732-A338565F2913}" srcOrd="2" destOrd="0" presId="urn:microsoft.com/office/officeart/2018/2/layout/IconCircleList"/>
    <dgm:cxn modelId="{2FD86549-D76B-DD41-A036-D9A4E2DC3E97}" type="presParOf" srcId="{625B4857-12AB-494A-A732-A338565F2913}" destId="{81284DAD-1168-4392-80D5-BDF56A9E9B03}" srcOrd="0" destOrd="0" presId="urn:microsoft.com/office/officeart/2018/2/layout/IconCircleList"/>
    <dgm:cxn modelId="{8E44B22A-B2D5-5E46-9D6C-8897977F076F}" type="presParOf" srcId="{625B4857-12AB-494A-A732-A338565F2913}" destId="{386736BD-7FD3-4F5C-96A6-9ADB4018880A}" srcOrd="1" destOrd="0" presId="urn:microsoft.com/office/officeart/2018/2/layout/IconCircleList"/>
    <dgm:cxn modelId="{C23531F2-02B4-F442-8CE2-1F13B4BE4258}" type="presParOf" srcId="{625B4857-12AB-494A-A732-A338565F2913}" destId="{5AB645F8-FEF7-4EC9-A0A3-C40308267063}" srcOrd="2" destOrd="0" presId="urn:microsoft.com/office/officeart/2018/2/layout/IconCircleList"/>
    <dgm:cxn modelId="{CAB32E2A-A0A6-9B44-A11B-2795479F3702}" type="presParOf" srcId="{625B4857-12AB-494A-A732-A338565F2913}" destId="{5DD7A9D0-E025-40A2-8E4C-32DE660B5C05}" srcOrd="3" destOrd="0" presId="urn:microsoft.com/office/officeart/2018/2/layout/IconCircleList"/>
    <dgm:cxn modelId="{CDB9A711-87A7-F940-A84A-A0D48EC0752D}" type="presParOf" srcId="{B9E7FF02-7063-44C1-BEB2-1F18C87CD0F6}" destId="{52DEDA3B-7327-4A37-865D-B23A2A72902E}" srcOrd="3" destOrd="0" presId="urn:microsoft.com/office/officeart/2018/2/layout/IconCircleList"/>
    <dgm:cxn modelId="{7E4BA6FF-3337-2E41-B905-D917249B1768}" type="presParOf" srcId="{B9E7FF02-7063-44C1-BEB2-1F18C87CD0F6}" destId="{83577AE5-2327-49EB-A1ED-63EA92D1794A}" srcOrd="4" destOrd="0" presId="urn:microsoft.com/office/officeart/2018/2/layout/IconCircleList"/>
    <dgm:cxn modelId="{07F680C2-F26C-5A45-A7F4-0F5F1DEFB111}" type="presParOf" srcId="{83577AE5-2327-49EB-A1ED-63EA92D1794A}" destId="{42F3C64A-FDBC-4BA9-84E3-0720917347D0}" srcOrd="0" destOrd="0" presId="urn:microsoft.com/office/officeart/2018/2/layout/IconCircleList"/>
    <dgm:cxn modelId="{0086AA17-3356-F440-A287-2F6D3D24DF40}" type="presParOf" srcId="{83577AE5-2327-49EB-A1ED-63EA92D1794A}" destId="{84BDC003-FAFB-413C-8AF5-888A7EA34345}" srcOrd="1" destOrd="0" presId="urn:microsoft.com/office/officeart/2018/2/layout/IconCircleList"/>
    <dgm:cxn modelId="{D8047E90-B618-0644-BFA3-9BBE5B33E251}" type="presParOf" srcId="{83577AE5-2327-49EB-A1ED-63EA92D1794A}" destId="{48F23592-C30D-43E5-9D8B-3DA6BF0AF80C}" srcOrd="2" destOrd="0" presId="urn:microsoft.com/office/officeart/2018/2/layout/IconCircleList"/>
    <dgm:cxn modelId="{BEA7263E-AAFA-9543-8E5C-6F8FAB847E90}" type="presParOf" srcId="{83577AE5-2327-49EB-A1ED-63EA92D1794A}" destId="{54FA84A6-AFDD-48CF-88A7-760986EE443E}" srcOrd="3" destOrd="0" presId="urn:microsoft.com/office/officeart/2018/2/layout/IconCircleList"/>
    <dgm:cxn modelId="{5C562287-F097-C84C-B294-E9D2D7AE2566}" type="presParOf" srcId="{B9E7FF02-7063-44C1-BEB2-1F18C87CD0F6}" destId="{36CDD4A8-00D5-44A3-8B3A-F2E061F52858}" srcOrd="5" destOrd="0" presId="urn:microsoft.com/office/officeart/2018/2/layout/IconCircleList"/>
    <dgm:cxn modelId="{2CEA9644-5874-EC46-8173-52A0AA364CAD}" type="presParOf" srcId="{B9E7FF02-7063-44C1-BEB2-1F18C87CD0F6}" destId="{992CF431-0DF7-4EC6-92F5-7A715452DA67}" srcOrd="6" destOrd="0" presId="urn:microsoft.com/office/officeart/2018/2/layout/IconCircleList"/>
    <dgm:cxn modelId="{88EF3D5B-4BE8-0746-9E03-C77DC9D61E60}" type="presParOf" srcId="{992CF431-0DF7-4EC6-92F5-7A715452DA67}" destId="{6038DE1A-B61F-4D71-A0AC-8E4C8E84D95D}" srcOrd="0" destOrd="0" presId="urn:microsoft.com/office/officeart/2018/2/layout/IconCircleList"/>
    <dgm:cxn modelId="{BFC83AA7-3EB1-2745-A112-92B7042D284B}" type="presParOf" srcId="{992CF431-0DF7-4EC6-92F5-7A715452DA67}" destId="{D402892C-1F65-4989-9711-D0F6BDD0F7FF}" srcOrd="1" destOrd="0" presId="urn:microsoft.com/office/officeart/2018/2/layout/IconCircleList"/>
    <dgm:cxn modelId="{54EC0598-41E0-E343-A08C-C6D81ED62E97}" type="presParOf" srcId="{992CF431-0DF7-4EC6-92F5-7A715452DA67}" destId="{405C0ADF-FA1C-4835-A13B-C46996A3683F}" srcOrd="2" destOrd="0" presId="urn:microsoft.com/office/officeart/2018/2/layout/IconCircleList"/>
    <dgm:cxn modelId="{DB47865C-D634-B44B-8EA4-46A5EA4A0F0B}" type="presParOf" srcId="{992CF431-0DF7-4EC6-92F5-7A715452DA67}" destId="{17A04019-EF03-44F2-AE24-BFC35B34AC05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1835ADA-41A4-4A05-8987-1C2554CF4194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A5CAB4D2-7138-438E-8678-9CB65E53010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Null Hypothesis</a:t>
          </a:r>
          <a:r>
            <a:rPr lang="en-US" dirty="0"/>
            <a:t> </a:t>
          </a:r>
          <a:br>
            <a:rPr lang="en-US" dirty="0"/>
          </a:br>
          <a:r>
            <a:rPr lang="en-US" dirty="0"/>
            <a:t>All Geographic Regions Spend the same per order</a:t>
          </a:r>
        </a:p>
      </dgm:t>
    </dgm:pt>
    <dgm:pt modelId="{6344F46E-E65E-49F8-BF57-B834C931DC2C}" type="parTrans" cxnId="{FBCCDE2F-6C37-460C-84FC-16DBEFBB8B65}">
      <dgm:prSet/>
      <dgm:spPr/>
      <dgm:t>
        <a:bodyPr/>
        <a:lstStyle/>
        <a:p>
          <a:endParaRPr lang="en-US"/>
        </a:p>
      </dgm:t>
    </dgm:pt>
    <dgm:pt modelId="{F21626B7-AC21-4CA2-B21A-5D7FE62A800F}" type="sibTrans" cxnId="{FBCCDE2F-6C37-460C-84FC-16DBEFBB8B6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8486233-2ABF-4CE7-978E-160DAA84C13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Alternative Hypothesis</a:t>
          </a:r>
          <a:r>
            <a:rPr lang="en-US" dirty="0"/>
            <a:t> </a:t>
          </a:r>
          <a:br>
            <a:rPr lang="en-US" dirty="0"/>
          </a:br>
          <a:r>
            <a:rPr lang="en-US" dirty="0"/>
            <a:t>Certain Regions spend more or less than others</a:t>
          </a:r>
        </a:p>
      </dgm:t>
    </dgm:pt>
    <dgm:pt modelId="{5AF1058D-BE9F-439D-A00A-9F334B3D7AE3}" type="parTrans" cxnId="{61D9E14E-500D-4D23-97C9-AFF0D4986171}">
      <dgm:prSet/>
      <dgm:spPr/>
      <dgm:t>
        <a:bodyPr/>
        <a:lstStyle/>
        <a:p>
          <a:endParaRPr lang="en-US"/>
        </a:p>
      </dgm:t>
    </dgm:pt>
    <dgm:pt modelId="{2DFF63DF-66AA-48CB-AAEB-7025C9A7540C}" type="sibTrans" cxnId="{61D9E14E-500D-4D23-97C9-AFF0D498617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D7F443F-5E84-4D66-98BD-EB5E29157D5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Effect Size</a:t>
          </a:r>
          <a:br>
            <a:rPr lang="en-US" dirty="0"/>
          </a:br>
          <a:r>
            <a:rPr lang="en-US" dirty="0"/>
            <a:t>Looking for a difference of at least 5%</a:t>
          </a:r>
        </a:p>
      </dgm:t>
    </dgm:pt>
    <dgm:pt modelId="{011A4666-C11C-413D-B12C-7A2B1123CA17}" type="parTrans" cxnId="{957F1E64-B0B7-44A9-89C2-2D344D140BD6}">
      <dgm:prSet/>
      <dgm:spPr/>
      <dgm:t>
        <a:bodyPr/>
        <a:lstStyle/>
        <a:p>
          <a:endParaRPr lang="en-US"/>
        </a:p>
      </dgm:t>
    </dgm:pt>
    <dgm:pt modelId="{DC67EE56-50A1-47EC-81C5-4224ACF1BB42}" type="sibTrans" cxnId="{957F1E64-B0B7-44A9-89C2-2D344D140BD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2A52C84-CB46-4A03-94EB-0875DB973B8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Variables We Are Interested in Determining the Relationship Between</a:t>
          </a:r>
        </a:p>
        <a:p>
          <a:pPr>
            <a:lnSpc>
              <a:spcPct val="100000"/>
            </a:lnSpc>
          </a:pPr>
          <a:r>
            <a:rPr lang="en-US" b="1" dirty="0"/>
            <a:t>Cost of order and geographic region</a:t>
          </a:r>
          <a:endParaRPr lang="en-US" dirty="0"/>
        </a:p>
      </dgm:t>
    </dgm:pt>
    <dgm:pt modelId="{173F00E2-D0BE-405C-81D9-EA0338BE0918}" type="parTrans" cxnId="{258FBD4B-1C1C-4C20-BC63-B1E35E5E5CD5}">
      <dgm:prSet/>
      <dgm:spPr/>
      <dgm:t>
        <a:bodyPr/>
        <a:lstStyle/>
        <a:p>
          <a:endParaRPr lang="en-US"/>
        </a:p>
      </dgm:t>
    </dgm:pt>
    <dgm:pt modelId="{69F09AAF-5174-4EA2-8CBF-2F18B4760989}" type="sibTrans" cxnId="{258FBD4B-1C1C-4C20-BC63-B1E35E5E5CD5}">
      <dgm:prSet/>
      <dgm:spPr/>
      <dgm:t>
        <a:bodyPr/>
        <a:lstStyle/>
        <a:p>
          <a:endParaRPr lang="en-US"/>
        </a:p>
      </dgm:t>
    </dgm:pt>
    <dgm:pt modelId="{72DBA1C0-8F14-4B99-94FF-5FDFB56C6526}" type="pres">
      <dgm:prSet presAssocID="{61835ADA-41A4-4A05-8987-1C2554CF4194}" presName="root" presStyleCnt="0">
        <dgm:presLayoutVars>
          <dgm:dir/>
          <dgm:resizeHandles val="exact"/>
        </dgm:presLayoutVars>
      </dgm:prSet>
      <dgm:spPr/>
    </dgm:pt>
    <dgm:pt modelId="{B9E7FF02-7063-44C1-BEB2-1F18C87CD0F6}" type="pres">
      <dgm:prSet presAssocID="{61835ADA-41A4-4A05-8987-1C2554CF4194}" presName="container" presStyleCnt="0">
        <dgm:presLayoutVars>
          <dgm:dir/>
          <dgm:resizeHandles val="exact"/>
        </dgm:presLayoutVars>
      </dgm:prSet>
      <dgm:spPr/>
    </dgm:pt>
    <dgm:pt modelId="{6CA6C3DD-F706-416B-90DC-173220498836}" type="pres">
      <dgm:prSet presAssocID="{A5CAB4D2-7138-438E-8678-9CB65E530104}" presName="compNode" presStyleCnt="0"/>
      <dgm:spPr/>
    </dgm:pt>
    <dgm:pt modelId="{C0D80DA8-D378-4E6A-B058-95DA0DF946F2}" type="pres">
      <dgm:prSet presAssocID="{A5CAB4D2-7138-438E-8678-9CB65E530104}" presName="iconBgRect" presStyleLbl="bgShp" presStyleIdx="0" presStyleCnt="4"/>
      <dgm:spPr/>
    </dgm:pt>
    <dgm:pt modelId="{66136922-AC59-4B35-855E-E4DAC9968D46}" type="pres">
      <dgm:prSet presAssocID="{A5CAB4D2-7138-438E-8678-9CB65E53010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EAABF86-803B-404E-9C09-806F05746AC5}" type="pres">
      <dgm:prSet presAssocID="{A5CAB4D2-7138-438E-8678-9CB65E530104}" presName="spaceRect" presStyleCnt="0"/>
      <dgm:spPr/>
    </dgm:pt>
    <dgm:pt modelId="{6105F521-9517-47B2-B7C5-9294B7BDE82E}" type="pres">
      <dgm:prSet presAssocID="{A5CAB4D2-7138-438E-8678-9CB65E530104}" presName="textRect" presStyleLbl="revTx" presStyleIdx="0" presStyleCnt="4">
        <dgm:presLayoutVars>
          <dgm:chMax val="1"/>
          <dgm:chPref val="1"/>
        </dgm:presLayoutVars>
      </dgm:prSet>
      <dgm:spPr/>
    </dgm:pt>
    <dgm:pt modelId="{0F771549-506D-49BA-BC1A-0EADDAA20297}" type="pres">
      <dgm:prSet presAssocID="{F21626B7-AC21-4CA2-B21A-5D7FE62A800F}" presName="sibTrans" presStyleLbl="sibTrans2D1" presStyleIdx="0" presStyleCnt="0"/>
      <dgm:spPr/>
    </dgm:pt>
    <dgm:pt modelId="{625B4857-12AB-494A-A732-A338565F2913}" type="pres">
      <dgm:prSet presAssocID="{C8486233-2ABF-4CE7-978E-160DAA84C135}" presName="compNode" presStyleCnt="0"/>
      <dgm:spPr/>
    </dgm:pt>
    <dgm:pt modelId="{81284DAD-1168-4392-80D5-BDF56A9E9B03}" type="pres">
      <dgm:prSet presAssocID="{C8486233-2ABF-4CE7-978E-160DAA84C135}" presName="iconBgRect" presStyleLbl="bgShp" presStyleIdx="1" presStyleCnt="4"/>
      <dgm:spPr/>
    </dgm:pt>
    <dgm:pt modelId="{386736BD-7FD3-4F5C-96A6-9ADB4018880A}" type="pres">
      <dgm:prSet presAssocID="{C8486233-2ABF-4CE7-978E-160DAA84C13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AB645F8-FEF7-4EC9-A0A3-C40308267063}" type="pres">
      <dgm:prSet presAssocID="{C8486233-2ABF-4CE7-978E-160DAA84C135}" presName="spaceRect" presStyleCnt="0"/>
      <dgm:spPr/>
    </dgm:pt>
    <dgm:pt modelId="{5DD7A9D0-E025-40A2-8E4C-32DE660B5C05}" type="pres">
      <dgm:prSet presAssocID="{C8486233-2ABF-4CE7-978E-160DAA84C135}" presName="textRect" presStyleLbl="revTx" presStyleIdx="1" presStyleCnt="4">
        <dgm:presLayoutVars>
          <dgm:chMax val="1"/>
          <dgm:chPref val="1"/>
        </dgm:presLayoutVars>
      </dgm:prSet>
      <dgm:spPr/>
    </dgm:pt>
    <dgm:pt modelId="{52DEDA3B-7327-4A37-865D-B23A2A72902E}" type="pres">
      <dgm:prSet presAssocID="{2DFF63DF-66AA-48CB-AAEB-7025C9A7540C}" presName="sibTrans" presStyleLbl="sibTrans2D1" presStyleIdx="0" presStyleCnt="0"/>
      <dgm:spPr/>
    </dgm:pt>
    <dgm:pt modelId="{83577AE5-2327-49EB-A1ED-63EA92D1794A}" type="pres">
      <dgm:prSet presAssocID="{FD7F443F-5E84-4D66-98BD-EB5E29157D5B}" presName="compNode" presStyleCnt="0"/>
      <dgm:spPr/>
    </dgm:pt>
    <dgm:pt modelId="{42F3C64A-FDBC-4BA9-84E3-0720917347D0}" type="pres">
      <dgm:prSet presAssocID="{FD7F443F-5E84-4D66-98BD-EB5E29157D5B}" presName="iconBgRect" presStyleLbl="bgShp" presStyleIdx="2" presStyleCnt="4"/>
      <dgm:spPr/>
    </dgm:pt>
    <dgm:pt modelId="{84BDC003-FAFB-413C-8AF5-888A7EA34345}" type="pres">
      <dgm:prSet presAssocID="{FD7F443F-5E84-4D66-98BD-EB5E29157D5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48F23592-C30D-43E5-9D8B-3DA6BF0AF80C}" type="pres">
      <dgm:prSet presAssocID="{FD7F443F-5E84-4D66-98BD-EB5E29157D5B}" presName="spaceRect" presStyleCnt="0"/>
      <dgm:spPr/>
    </dgm:pt>
    <dgm:pt modelId="{54FA84A6-AFDD-48CF-88A7-760986EE443E}" type="pres">
      <dgm:prSet presAssocID="{FD7F443F-5E84-4D66-98BD-EB5E29157D5B}" presName="textRect" presStyleLbl="revTx" presStyleIdx="2" presStyleCnt="4">
        <dgm:presLayoutVars>
          <dgm:chMax val="1"/>
          <dgm:chPref val="1"/>
        </dgm:presLayoutVars>
      </dgm:prSet>
      <dgm:spPr/>
    </dgm:pt>
    <dgm:pt modelId="{36CDD4A8-00D5-44A3-8B3A-F2E061F52858}" type="pres">
      <dgm:prSet presAssocID="{DC67EE56-50A1-47EC-81C5-4224ACF1BB42}" presName="sibTrans" presStyleLbl="sibTrans2D1" presStyleIdx="0" presStyleCnt="0"/>
      <dgm:spPr/>
    </dgm:pt>
    <dgm:pt modelId="{992CF431-0DF7-4EC6-92F5-7A715452DA67}" type="pres">
      <dgm:prSet presAssocID="{A2A52C84-CB46-4A03-94EB-0875DB973B8E}" presName="compNode" presStyleCnt="0"/>
      <dgm:spPr/>
    </dgm:pt>
    <dgm:pt modelId="{6038DE1A-B61F-4D71-A0AC-8E4C8E84D95D}" type="pres">
      <dgm:prSet presAssocID="{A2A52C84-CB46-4A03-94EB-0875DB973B8E}" presName="iconBgRect" presStyleLbl="bgShp" presStyleIdx="3" presStyleCnt="4"/>
      <dgm:spPr/>
    </dgm:pt>
    <dgm:pt modelId="{D402892C-1F65-4989-9711-D0F6BDD0F7FF}" type="pres">
      <dgm:prSet presAssocID="{A2A52C84-CB46-4A03-94EB-0875DB973B8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405C0ADF-FA1C-4835-A13B-C46996A3683F}" type="pres">
      <dgm:prSet presAssocID="{A2A52C84-CB46-4A03-94EB-0875DB973B8E}" presName="spaceRect" presStyleCnt="0"/>
      <dgm:spPr/>
    </dgm:pt>
    <dgm:pt modelId="{17A04019-EF03-44F2-AE24-BFC35B34AC05}" type="pres">
      <dgm:prSet presAssocID="{A2A52C84-CB46-4A03-94EB-0875DB973B8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77CB022-BB91-5E43-A822-74EAC37652DF}" type="presOf" srcId="{C8486233-2ABF-4CE7-978E-160DAA84C135}" destId="{5DD7A9D0-E025-40A2-8E4C-32DE660B5C05}" srcOrd="0" destOrd="0" presId="urn:microsoft.com/office/officeart/2018/2/layout/IconCircleList"/>
    <dgm:cxn modelId="{FBCCDE2F-6C37-460C-84FC-16DBEFBB8B65}" srcId="{61835ADA-41A4-4A05-8987-1C2554CF4194}" destId="{A5CAB4D2-7138-438E-8678-9CB65E530104}" srcOrd="0" destOrd="0" parTransId="{6344F46E-E65E-49F8-BF57-B834C931DC2C}" sibTransId="{F21626B7-AC21-4CA2-B21A-5D7FE62A800F}"/>
    <dgm:cxn modelId="{258FBD4B-1C1C-4C20-BC63-B1E35E5E5CD5}" srcId="{61835ADA-41A4-4A05-8987-1C2554CF4194}" destId="{A2A52C84-CB46-4A03-94EB-0875DB973B8E}" srcOrd="3" destOrd="0" parTransId="{173F00E2-D0BE-405C-81D9-EA0338BE0918}" sibTransId="{69F09AAF-5174-4EA2-8CBF-2F18B4760989}"/>
    <dgm:cxn modelId="{61D9E14E-500D-4D23-97C9-AFF0D4986171}" srcId="{61835ADA-41A4-4A05-8987-1C2554CF4194}" destId="{C8486233-2ABF-4CE7-978E-160DAA84C135}" srcOrd="1" destOrd="0" parTransId="{5AF1058D-BE9F-439D-A00A-9F334B3D7AE3}" sibTransId="{2DFF63DF-66AA-48CB-AAEB-7025C9A7540C}"/>
    <dgm:cxn modelId="{957F1E64-B0B7-44A9-89C2-2D344D140BD6}" srcId="{61835ADA-41A4-4A05-8987-1C2554CF4194}" destId="{FD7F443F-5E84-4D66-98BD-EB5E29157D5B}" srcOrd="2" destOrd="0" parTransId="{011A4666-C11C-413D-B12C-7A2B1123CA17}" sibTransId="{DC67EE56-50A1-47EC-81C5-4224ACF1BB42}"/>
    <dgm:cxn modelId="{0CDC0882-F265-4F4B-B407-4917CD2915F8}" type="presOf" srcId="{2DFF63DF-66AA-48CB-AAEB-7025C9A7540C}" destId="{52DEDA3B-7327-4A37-865D-B23A2A72902E}" srcOrd="0" destOrd="0" presId="urn:microsoft.com/office/officeart/2018/2/layout/IconCircleList"/>
    <dgm:cxn modelId="{33C72483-829F-1941-887B-4E757C8524D0}" type="presOf" srcId="{F21626B7-AC21-4CA2-B21A-5D7FE62A800F}" destId="{0F771549-506D-49BA-BC1A-0EADDAA20297}" srcOrd="0" destOrd="0" presId="urn:microsoft.com/office/officeart/2018/2/layout/IconCircleList"/>
    <dgm:cxn modelId="{0EF65087-CC94-564D-BED1-1C5BD6A69CB2}" type="presOf" srcId="{A5CAB4D2-7138-438E-8678-9CB65E530104}" destId="{6105F521-9517-47B2-B7C5-9294B7BDE82E}" srcOrd="0" destOrd="0" presId="urn:microsoft.com/office/officeart/2018/2/layout/IconCircleList"/>
    <dgm:cxn modelId="{A404E293-3037-A542-B11B-4B59E7FFDB7E}" type="presOf" srcId="{DC67EE56-50A1-47EC-81C5-4224ACF1BB42}" destId="{36CDD4A8-00D5-44A3-8B3A-F2E061F52858}" srcOrd="0" destOrd="0" presId="urn:microsoft.com/office/officeart/2018/2/layout/IconCircleList"/>
    <dgm:cxn modelId="{C898DE96-0003-E445-941E-AB07F2E3E1E6}" type="presOf" srcId="{61835ADA-41A4-4A05-8987-1C2554CF4194}" destId="{72DBA1C0-8F14-4B99-94FF-5FDFB56C6526}" srcOrd="0" destOrd="0" presId="urn:microsoft.com/office/officeart/2018/2/layout/IconCircleList"/>
    <dgm:cxn modelId="{56BE6999-8505-BD4D-A2FA-5F238AC7E8C7}" type="presOf" srcId="{A2A52C84-CB46-4A03-94EB-0875DB973B8E}" destId="{17A04019-EF03-44F2-AE24-BFC35B34AC05}" srcOrd="0" destOrd="0" presId="urn:microsoft.com/office/officeart/2018/2/layout/IconCircleList"/>
    <dgm:cxn modelId="{072CA2E9-8F1D-8945-A678-78951E004FD5}" type="presOf" srcId="{FD7F443F-5E84-4D66-98BD-EB5E29157D5B}" destId="{54FA84A6-AFDD-48CF-88A7-760986EE443E}" srcOrd="0" destOrd="0" presId="urn:microsoft.com/office/officeart/2018/2/layout/IconCircleList"/>
    <dgm:cxn modelId="{B115BBE0-6F4A-6842-9226-A577278E3457}" type="presParOf" srcId="{72DBA1C0-8F14-4B99-94FF-5FDFB56C6526}" destId="{B9E7FF02-7063-44C1-BEB2-1F18C87CD0F6}" srcOrd="0" destOrd="0" presId="urn:microsoft.com/office/officeart/2018/2/layout/IconCircleList"/>
    <dgm:cxn modelId="{CCC541CC-B7A2-6946-A93F-A12FFB3FF673}" type="presParOf" srcId="{B9E7FF02-7063-44C1-BEB2-1F18C87CD0F6}" destId="{6CA6C3DD-F706-416B-90DC-173220498836}" srcOrd="0" destOrd="0" presId="urn:microsoft.com/office/officeart/2018/2/layout/IconCircleList"/>
    <dgm:cxn modelId="{AF19F4E9-6AF9-9944-B076-F122F53A1736}" type="presParOf" srcId="{6CA6C3DD-F706-416B-90DC-173220498836}" destId="{C0D80DA8-D378-4E6A-B058-95DA0DF946F2}" srcOrd="0" destOrd="0" presId="urn:microsoft.com/office/officeart/2018/2/layout/IconCircleList"/>
    <dgm:cxn modelId="{25A62684-1E29-5C44-9815-C708C7D482CC}" type="presParOf" srcId="{6CA6C3DD-F706-416B-90DC-173220498836}" destId="{66136922-AC59-4B35-855E-E4DAC9968D46}" srcOrd="1" destOrd="0" presId="urn:microsoft.com/office/officeart/2018/2/layout/IconCircleList"/>
    <dgm:cxn modelId="{6EFDE455-A6CD-F842-8721-0FC923591CCD}" type="presParOf" srcId="{6CA6C3DD-F706-416B-90DC-173220498836}" destId="{7EAABF86-803B-404E-9C09-806F05746AC5}" srcOrd="2" destOrd="0" presId="urn:microsoft.com/office/officeart/2018/2/layout/IconCircleList"/>
    <dgm:cxn modelId="{24237DF7-E359-2542-BBA5-2A1B4F9C2E3C}" type="presParOf" srcId="{6CA6C3DD-F706-416B-90DC-173220498836}" destId="{6105F521-9517-47B2-B7C5-9294B7BDE82E}" srcOrd="3" destOrd="0" presId="urn:microsoft.com/office/officeart/2018/2/layout/IconCircleList"/>
    <dgm:cxn modelId="{E2ACF636-ED5E-6C44-B990-3FBFED146DB7}" type="presParOf" srcId="{B9E7FF02-7063-44C1-BEB2-1F18C87CD0F6}" destId="{0F771549-506D-49BA-BC1A-0EADDAA20297}" srcOrd="1" destOrd="0" presId="urn:microsoft.com/office/officeart/2018/2/layout/IconCircleList"/>
    <dgm:cxn modelId="{76DF9448-6B88-BE40-AD56-FA46B545134E}" type="presParOf" srcId="{B9E7FF02-7063-44C1-BEB2-1F18C87CD0F6}" destId="{625B4857-12AB-494A-A732-A338565F2913}" srcOrd="2" destOrd="0" presId="urn:microsoft.com/office/officeart/2018/2/layout/IconCircleList"/>
    <dgm:cxn modelId="{2FD86549-D76B-DD41-A036-D9A4E2DC3E97}" type="presParOf" srcId="{625B4857-12AB-494A-A732-A338565F2913}" destId="{81284DAD-1168-4392-80D5-BDF56A9E9B03}" srcOrd="0" destOrd="0" presId="urn:microsoft.com/office/officeart/2018/2/layout/IconCircleList"/>
    <dgm:cxn modelId="{8E44B22A-B2D5-5E46-9D6C-8897977F076F}" type="presParOf" srcId="{625B4857-12AB-494A-A732-A338565F2913}" destId="{386736BD-7FD3-4F5C-96A6-9ADB4018880A}" srcOrd="1" destOrd="0" presId="urn:microsoft.com/office/officeart/2018/2/layout/IconCircleList"/>
    <dgm:cxn modelId="{C23531F2-02B4-F442-8CE2-1F13B4BE4258}" type="presParOf" srcId="{625B4857-12AB-494A-A732-A338565F2913}" destId="{5AB645F8-FEF7-4EC9-A0A3-C40308267063}" srcOrd="2" destOrd="0" presId="urn:microsoft.com/office/officeart/2018/2/layout/IconCircleList"/>
    <dgm:cxn modelId="{CAB32E2A-A0A6-9B44-A11B-2795479F3702}" type="presParOf" srcId="{625B4857-12AB-494A-A732-A338565F2913}" destId="{5DD7A9D0-E025-40A2-8E4C-32DE660B5C05}" srcOrd="3" destOrd="0" presId="urn:microsoft.com/office/officeart/2018/2/layout/IconCircleList"/>
    <dgm:cxn modelId="{CDB9A711-87A7-F940-A84A-A0D48EC0752D}" type="presParOf" srcId="{B9E7FF02-7063-44C1-BEB2-1F18C87CD0F6}" destId="{52DEDA3B-7327-4A37-865D-B23A2A72902E}" srcOrd="3" destOrd="0" presId="urn:microsoft.com/office/officeart/2018/2/layout/IconCircleList"/>
    <dgm:cxn modelId="{7E4BA6FF-3337-2E41-B905-D917249B1768}" type="presParOf" srcId="{B9E7FF02-7063-44C1-BEB2-1F18C87CD0F6}" destId="{83577AE5-2327-49EB-A1ED-63EA92D1794A}" srcOrd="4" destOrd="0" presId="urn:microsoft.com/office/officeart/2018/2/layout/IconCircleList"/>
    <dgm:cxn modelId="{07F680C2-F26C-5A45-A7F4-0F5F1DEFB111}" type="presParOf" srcId="{83577AE5-2327-49EB-A1ED-63EA92D1794A}" destId="{42F3C64A-FDBC-4BA9-84E3-0720917347D0}" srcOrd="0" destOrd="0" presId="urn:microsoft.com/office/officeart/2018/2/layout/IconCircleList"/>
    <dgm:cxn modelId="{0086AA17-3356-F440-A287-2F6D3D24DF40}" type="presParOf" srcId="{83577AE5-2327-49EB-A1ED-63EA92D1794A}" destId="{84BDC003-FAFB-413C-8AF5-888A7EA34345}" srcOrd="1" destOrd="0" presId="urn:microsoft.com/office/officeart/2018/2/layout/IconCircleList"/>
    <dgm:cxn modelId="{D8047E90-B618-0644-BFA3-9BBE5B33E251}" type="presParOf" srcId="{83577AE5-2327-49EB-A1ED-63EA92D1794A}" destId="{48F23592-C30D-43E5-9D8B-3DA6BF0AF80C}" srcOrd="2" destOrd="0" presId="urn:microsoft.com/office/officeart/2018/2/layout/IconCircleList"/>
    <dgm:cxn modelId="{BEA7263E-AAFA-9543-8E5C-6F8FAB847E90}" type="presParOf" srcId="{83577AE5-2327-49EB-A1ED-63EA92D1794A}" destId="{54FA84A6-AFDD-48CF-88A7-760986EE443E}" srcOrd="3" destOrd="0" presId="urn:microsoft.com/office/officeart/2018/2/layout/IconCircleList"/>
    <dgm:cxn modelId="{5C562287-F097-C84C-B294-E9D2D7AE2566}" type="presParOf" srcId="{B9E7FF02-7063-44C1-BEB2-1F18C87CD0F6}" destId="{36CDD4A8-00D5-44A3-8B3A-F2E061F52858}" srcOrd="5" destOrd="0" presId="urn:microsoft.com/office/officeart/2018/2/layout/IconCircleList"/>
    <dgm:cxn modelId="{2CEA9644-5874-EC46-8173-52A0AA364CAD}" type="presParOf" srcId="{B9E7FF02-7063-44C1-BEB2-1F18C87CD0F6}" destId="{992CF431-0DF7-4EC6-92F5-7A715452DA67}" srcOrd="6" destOrd="0" presId="urn:microsoft.com/office/officeart/2018/2/layout/IconCircleList"/>
    <dgm:cxn modelId="{88EF3D5B-4BE8-0746-9E03-C77DC9D61E60}" type="presParOf" srcId="{992CF431-0DF7-4EC6-92F5-7A715452DA67}" destId="{6038DE1A-B61F-4D71-A0AC-8E4C8E84D95D}" srcOrd="0" destOrd="0" presId="urn:microsoft.com/office/officeart/2018/2/layout/IconCircleList"/>
    <dgm:cxn modelId="{BFC83AA7-3EB1-2745-A112-92B7042D284B}" type="presParOf" srcId="{992CF431-0DF7-4EC6-92F5-7A715452DA67}" destId="{D402892C-1F65-4989-9711-D0F6BDD0F7FF}" srcOrd="1" destOrd="0" presId="urn:microsoft.com/office/officeart/2018/2/layout/IconCircleList"/>
    <dgm:cxn modelId="{54EC0598-41E0-E343-A08C-C6D81ED62E97}" type="presParOf" srcId="{992CF431-0DF7-4EC6-92F5-7A715452DA67}" destId="{405C0ADF-FA1C-4835-A13B-C46996A3683F}" srcOrd="2" destOrd="0" presId="urn:microsoft.com/office/officeart/2018/2/layout/IconCircleList"/>
    <dgm:cxn modelId="{DB47865C-D634-B44B-8EA4-46A5EA4A0F0B}" type="presParOf" srcId="{992CF431-0DF7-4EC6-92F5-7A715452DA67}" destId="{17A04019-EF03-44F2-AE24-BFC35B34AC05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D80DA8-D378-4E6A-B058-95DA0DF946F2}">
      <dsp:nvSpPr>
        <dsp:cNvPr id="0" name=""/>
        <dsp:cNvSpPr/>
      </dsp:nvSpPr>
      <dsp:spPr>
        <a:xfrm>
          <a:off x="108989" y="123210"/>
          <a:ext cx="1282575" cy="12825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136922-AC59-4B35-855E-E4DAC9968D46}">
      <dsp:nvSpPr>
        <dsp:cNvPr id="0" name=""/>
        <dsp:cNvSpPr/>
      </dsp:nvSpPr>
      <dsp:spPr>
        <a:xfrm>
          <a:off x="378329" y="392551"/>
          <a:ext cx="743893" cy="7438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05F521-9517-47B2-B7C5-9294B7BDE82E}">
      <dsp:nvSpPr>
        <dsp:cNvPr id="0" name=""/>
        <dsp:cNvSpPr/>
      </dsp:nvSpPr>
      <dsp:spPr>
        <a:xfrm>
          <a:off x="1666401" y="12321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Null Hypothesis</a:t>
          </a:r>
          <a:r>
            <a:rPr lang="en-US" sz="1600" kern="1200" dirty="0"/>
            <a:t> </a:t>
          </a:r>
          <a:br>
            <a:rPr lang="en-US" sz="1600" kern="1200" dirty="0"/>
          </a:br>
          <a:r>
            <a:rPr lang="en-US" sz="1600" kern="1200" dirty="0"/>
            <a:t>The number of products customers order is not related to the level of discount </a:t>
          </a:r>
        </a:p>
      </dsp:txBody>
      <dsp:txXfrm>
        <a:off x="1666401" y="123210"/>
        <a:ext cx="3023212" cy="1282575"/>
      </dsp:txXfrm>
    </dsp:sp>
    <dsp:sp modelId="{81284DAD-1168-4392-80D5-BDF56A9E9B03}">
      <dsp:nvSpPr>
        <dsp:cNvPr id="0" name=""/>
        <dsp:cNvSpPr/>
      </dsp:nvSpPr>
      <dsp:spPr>
        <a:xfrm>
          <a:off x="5216385" y="123210"/>
          <a:ext cx="1282575" cy="12825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736BD-7FD3-4F5C-96A6-9ADB4018880A}">
      <dsp:nvSpPr>
        <dsp:cNvPr id="0" name=""/>
        <dsp:cNvSpPr/>
      </dsp:nvSpPr>
      <dsp:spPr>
        <a:xfrm>
          <a:off x="5485726" y="392551"/>
          <a:ext cx="743893" cy="7438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D7A9D0-E025-40A2-8E4C-32DE660B5C05}">
      <dsp:nvSpPr>
        <dsp:cNvPr id="0" name=""/>
        <dsp:cNvSpPr/>
      </dsp:nvSpPr>
      <dsp:spPr>
        <a:xfrm>
          <a:off x="6773798" y="12321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Alternative Hypothesis</a:t>
          </a:r>
          <a:r>
            <a:rPr lang="en-US" sz="1600" kern="1200"/>
            <a:t> </a:t>
          </a:r>
          <a:br>
            <a:rPr lang="en-US" sz="1600" kern="1200"/>
          </a:br>
          <a:r>
            <a:rPr lang="en-US" sz="1600" kern="1200"/>
            <a:t>The number of products customers order is related to the level of discount.</a:t>
          </a:r>
        </a:p>
      </dsp:txBody>
      <dsp:txXfrm>
        <a:off x="6773798" y="123210"/>
        <a:ext cx="3023212" cy="1282575"/>
      </dsp:txXfrm>
    </dsp:sp>
    <dsp:sp modelId="{42F3C64A-FDBC-4BA9-84E3-0720917347D0}">
      <dsp:nvSpPr>
        <dsp:cNvPr id="0" name=""/>
        <dsp:cNvSpPr/>
      </dsp:nvSpPr>
      <dsp:spPr>
        <a:xfrm>
          <a:off x="108989" y="1981650"/>
          <a:ext cx="1282575" cy="12825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BDC003-FAFB-413C-8AF5-888A7EA34345}">
      <dsp:nvSpPr>
        <dsp:cNvPr id="0" name=""/>
        <dsp:cNvSpPr/>
      </dsp:nvSpPr>
      <dsp:spPr>
        <a:xfrm>
          <a:off x="378329" y="2250990"/>
          <a:ext cx="743893" cy="7438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FA84A6-AFDD-48CF-88A7-760986EE443E}">
      <dsp:nvSpPr>
        <dsp:cNvPr id="0" name=""/>
        <dsp:cNvSpPr/>
      </dsp:nvSpPr>
      <dsp:spPr>
        <a:xfrm>
          <a:off x="1666401" y="198165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Effect Size</a:t>
          </a:r>
          <a:br>
            <a:rPr lang="en-US" sz="1600" kern="1200"/>
          </a:br>
          <a:r>
            <a:rPr lang="en-US" sz="1600" kern="1200"/>
            <a:t>Numbers of products ordered at the 5%, 10%, 15%, 20%, 25% levels of discount.</a:t>
          </a:r>
        </a:p>
      </dsp:txBody>
      <dsp:txXfrm>
        <a:off x="1666401" y="1981650"/>
        <a:ext cx="3023212" cy="1282575"/>
      </dsp:txXfrm>
    </dsp:sp>
    <dsp:sp modelId="{6038DE1A-B61F-4D71-A0AC-8E4C8E84D95D}">
      <dsp:nvSpPr>
        <dsp:cNvPr id="0" name=""/>
        <dsp:cNvSpPr/>
      </dsp:nvSpPr>
      <dsp:spPr>
        <a:xfrm>
          <a:off x="5216385" y="1981650"/>
          <a:ext cx="1282575" cy="128257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02892C-1F65-4989-9711-D0F6BDD0F7FF}">
      <dsp:nvSpPr>
        <dsp:cNvPr id="0" name=""/>
        <dsp:cNvSpPr/>
      </dsp:nvSpPr>
      <dsp:spPr>
        <a:xfrm>
          <a:off x="5485726" y="2250990"/>
          <a:ext cx="743893" cy="7438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A04019-EF03-44F2-AE24-BFC35B34AC05}">
      <dsp:nvSpPr>
        <dsp:cNvPr id="0" name=""/>
        <dsp:cNvSpPr/>
      </dsp:nvSpPr>
      <dsp:spPr>
        <a:xfrm>
          <a:off x="6773798" y="198165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Variables We Are Interested in Determining the Relationship Between</a:t>
          </a:r>
          <a:br>
            <a:rPr lang="en-US" sz="1600" kern="1200"/>
          </a:br>
          <a:r>
            <a:rPr lang="en-US" sz="1600" kern="1200"/>
            <a:t>Number of products ordered and percent discount</a:t>
          </a:r>
        </a:p>
      </dsp:txBody>
      <dsp:txXfrm>
        <a:off x="6773798" y="1981650"/>
        <a:ext cx="3023212" cy="12825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D80DA8-D378-4E6A-B058-95DA0DF946F2}">
      <dsp:nvSpPr>
        <dsp:cNvPr id="0" name=""/>
        <dsp:cNvSpPr/>
      </dsp:nvSpPr>
      <dsp:spPr>
        <a:xfrm>
          <a:off x="108989" y="123210"/>
          <a:ext cx="1282575" cy="12825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136922-AC59-4B35-855E-E4DAC9968D46}">
      <dsp:nvSpPr>
        <dsp:cNvPr id="0" name=""/>
        <dsp:cNvSpPr/>
      </dsp:nvSpPr>
      <dsp:spPr>
        <a:xfrm>
          <a:off x="378329" y="392551"/>
          <a:ext cx="743893" cy="7438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05F521-9517-47B2-B7C5-9294B7BDE82E}">
      <dsp:nvSpPr>
        <dsp:cNvPr id="0" name=""/>
        <dsp:cNvSpPr/>
      </dsp:nvSpPr>
      <dsp:spPr>
        <a:xfrm>
          <a:off x="1666401" y="12321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Null Hypothesis</a:t>
          </a:r>
          <a:r>
            <a:rPr lang="en-US" sz="1900" kern="1200" dirty="0"/>
            <a:t> </a:t>
          </a:r>
          <a:br>
            <a:rPr lang="en-US" sz="1900" kern="1200" dirty="0"/>
          </a:br>
          <a:r>
            <a:rPr lang="en-US" sz="1900" kern="1200" dirty="0"/>
            <a:t>The cost of freight has no relationship with the year.</a:t>
          </a:r>
        </a:p>
      </dsp:txBody>
      <dsp:txXfrm>
        <a:off x="1666401" y="123210"/>
        <a:ext cx="3023212" cy="1282575"/>
      </dsp:txXfrm>
    </dsp:sp>
    <dsp:sp modelId="{81284DAD-1168-4392-80D5-BDF56A9E9B03}">
      <dsp:nvSpPr>
        <dsp:cNvPr id="0" name=""/>
        <dsp:cNvSpPr/>
      </dsp:nvSpPr>
      <dsp:spPr>
        <a:xfrm>
          <a:off x="5216385" y="123210"/>
          <a:ext cx="1282575" cy="12825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736BD-7FD3-4F5C-96A6-9ADB4018880A}">
      <dsp:nvSpPr>
        <dsp:cNvPr id="0" name=""/>
        <dsp:cNvSpPr/>
      </dsp:nvSpPr>
      <dsp:spPr>
        <a:xfrm>
          <a:off x="5485726" y="392551"/>
          <a:ext cx="743893" cy="7438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D7A9D0-E025-40A2-8E4C-32DE660B5C05}">
      <dsp:nvSpPr>
        <dsp:cNvPr id="0" name=""/>
        <dsp:cNvSpPr/>
      </dsp:nvSpPr>
      <dsp:spPr>
        <a:xfrm>
          <a:off x="6773798" y="12321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Alternative Hypothesis</a:t>
          </a:r>
          <a:r>
            <a:rPr lang="en-US" sz="1900" kern="1200" dirty="0"/>
            <a:t> </a:t>
          </a:r>
          <a:br>
            <a:rPr lang="en-US" sz="1900" kern="1200" dirty="0"/>
          </a:br>
          <a:r>
            <a:rPr lang="en-US" sz="1900" kern="1200" dirty="0"/>
            <a:t>The freight cost is related to the year in which order was shipped.</a:t>
          </a:r>
        </a:p>
      </dsp:txBody>
      <dsp:txXfrm>
        <a:off x="6773798" y="123210"/>
        <a:ext cx="3023212" cy="1282575"/>
      </dsp:txXfrm>
    </dsp:sp>
    <dsp:sp modelId="{42F3C64A-FDBC-4BA9-84E3-0720917347D0}">
      <dsp:nvSpPr>
        <dsp:cNvPr id="0" name=""/>
        <dsp:cNvSpPr/>
      </dsp:nvSpPr>
      <dsp:spPr>
        <a:xfrm>
          <a:off x="108989" y="1981650"/>
          <a:ext cx="1282575" cy="12825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BDC003-FAFB-413C-8AF5-888A7EA34345}">
      <dsp:nvSpPr>
        <dsp:cNvPr id="0" name=""/>
        <dsp:cNvSpPr/>
      </dsp:nvSpPr>
      <dsp:spPr>
        <a:xfrm>
          <a:off x="378329" y="2250990"/>
          <a:ext cx="743893" cy="7438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FA84A6-AFDD-48CF-88A7-760986EE443E}">
      <dsp:nvSpPr>
        <dsp:cNvPr id="0" name=""/>
        <dsp:cNvSpPr/>
      </dsp:nvSpPr>
      <dsp:spPr>
        <a:xfrm>
          <a:off x="1666401" y="198165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Effect Size</a:t>
          </a:r>
          <a:br>
            <a:rPr lang="en-US" sz="1900" kern="1200" dirty="0"/>
          </a:br>
          <a:r>
            <a:rPr lang="en-US" sz="1900" kern="1200" dirty="0"/>
            <a:t>We are looking for a more than 5% difference in freight cost.</a:t>
          </a:r>
        </a:p>
      </dsp:txBody>
      <dsp:txXfrm>
        <a:off x="1666401" y="1981650"/>
        <a:ext cx="3023212" cy="1282575"/>
      </dsp:txXfrm>
    </dsp:sp>
    <dsp:sp modelId="{6038DE1A-B61F-4D71-A0AC-8E4C8E84D95D}">
      <dsp:nvSpPr>
        <dsp:cNvPr id="0" name=""/>
        <dsp:cNvSpPr/>
      </dsp:nvSpPr>
      <dsp:spPr>
        <a:xfrm>
          <a:off x="5216385" y="1981650"/>
          <a:ext cx="1282575" cy="128257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02892C-1F65-4989-9711-D0F6BDD0F7FF}">
      <dsp:nvSpPr>
        <dsp:cNvPr id="0" name=""/>
        <dsp:cNvSpPr/>
      </dsp:nvSpPr>
      <dsp:spPr>
        <a:xfrm>
          <a:off x="5485726" y="2250990"/>
          <a:ext cx="743893" cy="7438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A04019-EF03-44F2-AE24-BFC35B34AC05}">
      <dsp:nvSpPr>
        <dsp:cNvPr id="0" name=""/>
        <dsp:cNvSpPr/>
      </dsp:nvSpPr>
      <dsp:spPr>
        <a:xfrm>
          <a:off x="6773798" y="198165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Variables We Are Interested in Determining the Relationship Between</a:t>
          </a:r>
          <a:br>
            <a:rPr lang="en-US" sz="1900" kern="1200" dirty="0"/>
          </a:br>
          <a:r>
            <a:rPr lang="en-US" sz="1900" kern="1200" dirty="0"/>
            <a:t>Freight cost and year.</a:t>
          </a:r>
        </a:p>
      </dsp:txBody>
      <dsp:txXfrm>
        <a:off x="6773798" y="1981650"/>
        <a:ext cx="3023212" cy="12825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D80DA8-D378-4E6A-B058-95DA0DF946F2}">
      <dsp:nvSpPr>
        <dsp:cNvPr id="0" name=""/>
        <dsp:cNvSpPr/>
      </dsp:nvSpPr>
      <dsp:spPr>
        <a:xfrm>
          <a:off x="108989" y="123210"/>
          <a:ext cx="1282575" cy="12825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136922-AC59-4B35-855E-E4DAC9968D46}">
      <dsp:nvSpPr>
        <dsp:cNvPr id="0" name=""/>
        <dsp:cNvSpPr/>
      </dsp:nvSpPr>
      <dsp:spPr>
        <a:xfrm>
          <a:off x="378329" y="392551"/>
          <a:ext cx="743893" cy="7438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05F521-9517-47B2-B7C5-9294B7BDE82E}">
      <dsp:nvSpPr>
        <dsp:cNvPr id="0" name=""/>
        <dsp:cNvSpPr/>
      </dsp:nvSpPr>
      <dsp:spPr>
        <a:xfrm>
          <a:off x="1666401" y="12321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Null Hypothesis</a:t>
          </a:r>
          <a:r>
            <a:rPr lang="en-US" sz="1600" kern="1200" dirty="0"/>
            <a:t> </a:t>
          </a:r>
          <a:br>
            <a:rPr lang="en-US" sz="1600" kern="1200" dirty="0"/>
          </a:br>
          <a:r>
            <a:rPr lang="en-US" sz="1600" kern="1200" dirty="0"/>
            <a:t>All delivery companies cost the same.</a:t>
          </a:r>
        </a:p>
      </dsp:txBody>
      <dsp:txXfrm>
        <a:off x="1666401" y="123210"/>
        <a:ext cx="3023212" cy="1282575"/>
      </dsp:txXfrm>
    </dsp:sp>
    <dsp:sp modelId="{81284DAD-1168-4392-80D5-BDF56A9E9B03}">
      <dsp:nvSpPr>
        <dsp:cNvPr id="0" name=""/>
        <dsp:cNvSpPr/>
      </dsp:nvSpPr>
      <dsp:spPr>
        <a:xfrm>
          <a:off x="5216385" y="123210"/>
          <a:ext cx="1282575" cy="12825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736BD-7FD3-4F5C-96A6-9ADB4018880A}">
      <dsp:nvSpPr>
        <dsp:cNvPr id="0" name=""/>
        <dsp:cNvSpPr/>
      </dsp:nvSpPr>
      <dsp:spPr>
        <a:xfrm>
          <a:off x="5485726" y="392551"/>
          <a:ext cx="743893" cy="7438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D7A9D0-E025-40A2-8E4C-32DE660B5C05}">
      <dsp:nvSpPr>
        <dsp:cNvPr id="0" name=""/>
        <dsp:cNvSpPr/>
      </dsp:nvSpPr>
      <dsp:spPr>
        <a:xfrm>
          <a:off x="6773798" y="12321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Alternative Hypothesis</a:t>
          </a:r>
          <a:r>
            <a:rPr lang="en-US" sz="1600" kern="1200" dirty="0"/>
            <a:t> </a:t>
          </a:r>
          <a:br>
            <a:rPr lang="en-US" sz="1600" kern="1200" dirty="0"/>
          </a:br>
          <a:r>
            <a:rPr lang="en-US" sz="1600" kern="1200" dirty="0"/>
            <a:t>The delivery companies cost more or less than one another</a:t>
          </a:r>
        </a:p>
      </dsp:txBody>
      <dsp:txXfrm>
        <a:off x="6773798" y="123210"/>
        <a:ext cx="3023212" cy="1282575"/>
      </dsp:txXfrm>
    </dsp:sp>
    <dsp:sp modelId="{42F3C64A-FDBC-4BA9-84E3-0720917347D0}">
      <dsp:nvSpPr>
        <dsp:cNvPr id="0" name=""/>
        <dsp:cNvSpPr/>
      </dsp:nvSpPr>
      <dsp:spPr>
        <a:xfrm>
          <a:off x="108989" y="1981650"/>
          <a:ext cx="1282575" cy="12825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BDC003-FAFB-413C-8AF5-888A7EA34345}">
      <dsp:nvSpPr>
        <dsp:cNvPr id="0" name=""/>
        <dsp:cNvSpPr/>
      </dsp:nvSpPr>
      <dsp:spPr>
        <a:xfrm>
          <a:off x="378329" y="2250990"/>
          <a:ext cx="743893" cy="7438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FA84A6-AFDD-48CF-88A7-760986EE443E}">
      <dsp:nvSpPr>
        <dsp:cNvPr id="0" name=""/>
        <dsp:cNvSpPr/>
      </dsp:nvSpPr>
      <dsp:spPr>
        <a:xfrm>
          <a:off x="1666401" y="198165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Effect Size</a:t>
          </a:r>
          <a:br>
            <a:rPr lang="en-US" sz="1600" kern="1200" dirty="0"/>
          </a:br>
          <a:r>
            <a:rPr lang="en-US" sz="1600" kern="1200" dirty="0"/>
            <a:t>I was looking for at least a 5% difference from one company to another.</a:t>
          </a:r>
        </a:p>
      </dsp:txBody>
      <dsp:txXfrm>
        <a:off x="1666401" y="1981650"/>
        <a:ext cx="3023212" cy="1282575"/>
      </dsp:txXfrm>
    </dsp:sp>
    <dsp:sp modelId="{6038DE1A-B61F-4D71-A0AC-8E4C8E84D95D}">
      <dsp:nvSpPr>
        <dsp:cNvPr id="0" name=""/>
        <dsp:cNvSpPr/>
      </dsp:nvSpPr>
      <dsp:spPr>
        <a:xfrm>
          <a:off x="5216385" y="1981650"/>
          <a:ext cx="1282575" cy="128257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02892C-1F65-4989-9711-D0F6BDD0F7FF}">
      <dsp:nvSpPr>
        <dsp:cNvPr id="0" name=""/>
        <dsp:cNvSpPr/>
      </dsp:nvSpPr>
      <dsp:spPr>
        <a:xfrm>
          <a:off x="5485726" y="2250990"/>
          <a:ext cx="743893" cy="7438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A04019-EF03-44F2-AE24-BFC35B34AC05}">
      <dsp:nvSpPr>
        <dsp:cNvPr id="0" name=""/>
        <dsp:cNvSpPr/>
      </dsp:nvSpPr>
      <dsp:spPr>
        <a:xfrm>
          <a:off x="6773798" y="198165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Variables We Are Interested in Determining the Relationship Between</a:t>
          </a:r>
          <a:br>
            <a:rPr lang="en-US" sz="1600" kern="1200" dirty="0"/>
          </a:br>
          <a:r>
            <a:rPr lang="en-US" sz="1600" kern="1200" dirty="0"/>
            <a:t>Shipping company and freight cost.</a:t>
          </a:r>
        </a:p>
      </dsp:txBody>
      <dsp:txXfrm>
        <a:off x="6773798" y="1981650"/>
        <a:ext cx="3023212" cy="12825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D80DA8-D378-4E6A-B058-95DA0DF946F2}">
      <dsp:nvSpPr>
        <dsp:cNvPr id="0" name=""/>
        <dsp:cNvSpPr/>
      </dsp:nvSpPr>
      <dsp:spPr>
        <a:xfrm>
          <a:off x="108989" y="123210"/>
          <a:ext cx="1282575" cy="12825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136922-AC59-4B35-855E-E4DAC9968D46}">
      <dsp:nvSpPr>
        <dsp:cNvPr id="0" name=""/>
        <dsp:cNvSpPr/>
      </dsp:nvSpPr>
      <dsp:spPr>
        <a:xfrm>
          <a:off x="378329" y="392551"/>
          <a:ext cx="743893" cy="7438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05F521-9517-47B2-B7C5-9294B7BDE82E}">
      <dsp:nvSpPr>
        <dsp:cNvPr id="0" name=""/>
        <dsp:cNvSpPr/>
      </dsp:nvSpPr>
      <dsp:spPr>
        <a:xfrm>
          <a:off x="1666401" y="12321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Null Hypothesis</a:t>
          </a:r>
          <a:r>
            <a:rPr lang="en-US" sz="1500" kern="1200" dirty="0"/>
            <a:t> </a:t>
          </a:r>
          <a:br>
            <a:rPr lang="en-US" sz="1500" kern="1200" dirty="0"/>
          </a:br>
          <a:r>
            <a:rPr lang="en-US" sz="1500" kern="1200" dirty="0"/>
            <a:t>All Geographic Regions Spend the same per order</a:t>
          </a:r>
        </a:p>
      </dsp:txBody>
      <dsp:txXfrm>
        <a:off x="1666401" y="123210"/>
        <a:ext cx="3023212" cy="1282575"/>
      </dsp:txXfrm>
    </dsp:sp>
    <dsp:sp modelId="{81284DAD-1168-4392-80D5-BDF56A9E9B03}">
      <dsp:nvSpPr>
        <dsp:cNvPr id="0" name=""/>
        <dsp:cNvSpPr/>
      </dsp:nvSpPr>
      <dsp:spPr>
        <a:xfrm>
          <a:off x="5216385" y="123210"/>
          <a:ext cx="1282575" cy="12825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736BD-7FD3-4F5C-96A6-9ADB4018880A}">
      <dsp:nvSpPr>
        <dsp:cNvPr id="0" name=""/>
        <dsp:cNvSpPr/>
      </dsp:nvSpPr>
      <dsp:spPr>
        <a:xfrm>
          <a:off x="5485726" y="392551"/>
          <a:ext cx="743893" cy="7438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D7A9D0-E025-40A2-8E4C-32DE660B5C05}">
      <dsp:nvSpPr>
        <dsp:cNvPr id="0" name=""/>
        <dsp:cNvSpPr/>
      </dsp:nvSpPr>
      <dsp:spPr>
        <a:xfrm>
          <a:off x="6773798" y="12321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Alternative Hypothesis</a:t>
          </a:r>
          <a:r>
            <a:rPr lang="en-US" sz="1500" kern="1200" dirty="0"/>
            <a:t> </a:t>
          </a:r>
          <a:br>
            <a:rPr lang="en-US" sz="1500" kern="1200" dirty="0"/>
          </a:br>
          <a:r>
            <a:rPr lang="en-US" sz="1500" kern="1200" dirty="0"/>
            <a:t>Certain Regions spend more or less than others</a:t>
          </a:r>
        </a:p>
      </dsp:txBody>
      <dsp:txXfrm>
        <a:off x="6773798" y="123210"/>
        <a:ext cx="3023212" cy="1282575"/>
      </dsp:txXfrm>
    </dsp:sp>
    <dsp:sp modelId="{42F3C64A-FDBC-4BA9-84E3-0720917347D0}">
      <dsp:nvSpPr>
        <dsp:cNvPr id="0" name=""/>
        <dsp:cNvSpPr/>
      </dsp:nvSpPr>
      <dsp:spPr>
        <a:xfrm>
          <a:off x="108989" y="1981650"/>
          <a:ext cx="1282575" cy="12825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BDC003-FAFB-413C-8AF5-888A7EA34345}">
      <dsp:nvSpPr>
        <dsp:cNvPr id="0" name=""/>
        <dsp:cNvSpPr/>
      </dsp:nvSpPr>
      <dsp:spPr>
        <a:xfrm>
          <a:off x="378329" y="2250990"/>
          <a:ext cx="743893" cy="7438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FA84A6-AFDD-48CF-88A7-760986EE443E}">
      <dsp:nvSpPr>
        <dsp:cNvPr id="0" name=""/>
        <dsp:cNvSpPr/>
      </dsp:nvSpPr>
      <dsp:spPr>
        <a:xfrm>
          <a:off x="1666401" y="198165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Effect Size</a:t>
          </a:r>
          <a:br>
            <a:rPr lang="en-US" sz="1500" kern="1200" dirty="0"/>
          </a:br>
          <a:r>
            <a:rPr lang="en-US" sz="1500" kern="1200" dirty="0"/>
            <a:t>Looking for a difference of at least 5%</a:t>
          </a:r>
        </a:p>
      </dsp:txBody>
      <dsp:txXfrm>
        <a:off x="1666401" y="1981650"/>
        <a:ext cx="3023212" cy="1282575"/>
      </dsp:txXfrm>
    </dsp:sp>
    <dsp:sp modelId="{6038DE1A-B61F-4D71-A0AC-8E4C8E84D95D}">
      <dsp:nvSpPr>
        <dsp:cNvPr id="0" name=""/>
        <dsp:cNvSpPr/>
      </dsp:nvSpPr>
      <dsp:spPr>
        <a:xfrm>
          <a:off x="5216385" y="1981650"/>
          <a:ext cx="1282575" cy="128257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02892C-1F65-4989-9711-D0F6BDD0F7FF}">
      <dsp:nvSpPr>
        <dsp:cNvPr id="0" name=""/>
        <dsp:cNvSpPr/>
      </dsp:nvSpPr>
      <dsp:spPr>
        <a:xfrm>
          <a:off x="5485726" y="2250990"/>
          <a:ext cx="743893" cy="7438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A04019-EF03-44F2-AE24-BFC35B34AC05}">
      <dsp:nvSpPr>
        <dsp:cNvPr id="0" name=""/>
        <dsp:cNvSpPr/>
      </dsp:nvSpPr>
      <dsp:spPr>
        <a:xfrm>
          <a:off x="6773798" y="1981650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Variables We Are Interested in Determining the Relationship Between</a:t>
          </a:r>
        </a:p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Cost of order and geographic region</a:t>
          </a:r>
          <a:endParaRPr lang="en-US" sz="1500" kern="1200" dirty="0"/>
        </a:p>
      </dsp:txBody>
      <dsp:txXfrm>
        <a:off x="6773798" y="1981650"/>
        <a:ext cx="3023212" cy="12825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4-12T17:24:02.258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0 1 24575,'0'12'0,"0"-3"0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4-12T17:24:02.258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0 1 24575,'0'12'0,"0"-3"0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4-12T17:24:02.258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0 1 24575,'0'12'0,"0"-3"0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4-12T17:24:02.258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0 1 24575,'0'12'0,"0"-3"0</inkml:trace>
</inkml:ink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image1.jpeg>
</file>

<file path=ppt/media/image10.svg>
</file>

<file path=ppt/media/image11.png>
</file>

<file path=ppt/media/image12.svg>
</file>

<file path=ppt/media/image13.png>
</file>

<file path=ppt/media/image15.png>
</file>

<file path=ppt/media/image16.tiff>
</file>

<file path=ppt/media/image17.tiff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tiff>
</file>

<file path=ppt/media/image25.png>
</file>

<file path=ppt/media/image26.tiff>
</file>

<file path=ppt/media/image27.tif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tiff>
</file>

<file path=ppt/media/image36.png>
</file>

<file path=ppt/media/image4.tiff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E9D65A-67FA-204B-86CB-5B318CA0CE29}" type="datetimeFigureOut">
              <a:rPr lang="en-US" smtClean="0"/>
              <a:t>4/12/19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D00F0-4DB4-A645-AFEA-7C2EBAE8C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707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obvious buttons are clickable, and some of the others are as well.  The large </a:t>
            </a:r>
            <a:r>
              <a:rPr lang="en-US" dirty="0" err="1"/>
              <a:t>Nortwind</a:t>
            </a:r>
            <a:r>
              <a:rPr lang="en-US" dirty="0"/>
              <a:t> Traders goes to </a:t>
            </a:r>
            <a:r>
              <a:rPr lang="en-US" dirty="0" err="1"/>
              <a:t>github</a:t>
            </a:r>
            <a:r>
              <a:rPr lang="en-US" dirty="0"/>
              <a:t> repo. All other hypotheses tests go to the correct slide.  Ignore </a:t>
            </a:r>
            <a:r>
              <a:rPr lang="en-US" dirty="0" err="1"/>
              <a:t>clippy</a:t>
            </a:r>
            <a:r>
              <a:rPr lang="en-US" dirty="0"/>
              <a:t>, he never helps.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2D00F0-4DB4-A645-AFEA-7C2EBAE8C0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910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2D00F0-4DB4-A645-AFEA-7C2EBAE8C05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850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31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596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7677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0530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2577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3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447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045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959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39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04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463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715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82E2C40-496F-D549-A9ED-425DDB7AE5E8}" type="datetimeFigureOut">
              <a:rPr lang="en-US" smtClean="0"/>
              <a:t>4/10/19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5AA03CD9-61A4-1341-827F-0F28DA37B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85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4" r:id="rId1"/>
    <p:sldLayoutId id="2147483985" r:id="rId2"/>
    <p:sldLayoutId id="2147483986" r:id="rId3"/>
    <p:sldLayoutId id="2147483987" r:id="rId4"/>
    <p:sldLayoutId id="2147483988" r:id="rId5"/>
    <p:sldLayoutId id="2147483989" r:id="rId6"/>
    <p:sldLayoutId id="2147483990" r:id="rId7"/>
    <p:sldLayoutId id="2147483991" r:id="rId8"/>
    <p:sldLayoutId id="2147483992" r:id="rId9"/>
    <p:sldLayoutId id="2147483993" r:id="rId10"/>
    <p:sldLayoutId id="2147483994" r:id="rId11"/>
    <p:sldLayoutId id="2147483995" r:id="rId12"/>
    <p:sldLayoutId id="2147483996" r:id="rId13"/>
    <p:sldLayoutId id="2147483997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audio" Target="../media/audio3.wav"/><Relationship Id="rId18" Type="http://schemas.openxmlformats.org/officeDocument/2006/relationships/hyperlink" Target="http://www.donothingfor2minutes.com/" TargetMode="External"/><Relationship Id="rId3" Type="http://schemas.openxmlformats.org/officeDocument/2006/relationships/image" Target="../media/image2.jpg"/><Relationship Id="rId21" Type="http://schemas.openxmlformats.org/officeDocument/2006/relationships/audio" Target="../media/audio7.wav"/><Relationship Id="rId7" Type="http://schemas.openxmlformats.org/officeDocument/2006/relationships/hyperlink" Target="https://github.com/Burton-David/Hypothesis_Testing" TargetMode="External"/><Relationship Id="rId12" Type="http://schemas.openxmlformats.org/officeDocument/2006/relationships/slide" Target="slide10.xml"/><Relationship Id="rId17" Type="http://schemas.openxmlformats.org/officeDocument/2006/relationships/audio" Target="../media/audio5.wav"/><Relationship Id="rId2" Type="http://schemas.openxmlformats.org/officeDocument/2006/relationships/notesSlide" Target="../notesSlides/notesSlide1.xml"/><Relationship Id="rId16" Type="http://schemas.openxmlformats.org/officeDocument/2006/relationships/slide" Target="slide15.xml"/><Relationship Id="rId20" Type="http://schemas.openxmlformats.org/officeDocument/2006/relationships/hyperlink" Target="https://www.socscistatistics.com/effectsize/default3.aspx" TargetMode="External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11" Type="http://schemas.openxmlformats.org/officeDocument/2006/relationships/audio" Target="../media/audio2.wav"/><Relationship Id="rId5" Type="http://schemas.openxmlformats.org/officeDocument/2006/relationships/image" Target="../media/image4.tiff"/><Relationship Id="rId15" Type="http://schemas.openxmlformats.org/officeDocument/2006/relationships/audio" Target="../media/audio4.wav"/><Relationship Id="rId23" Type="http://schemas.openxmlformats.org/officeDocument/2006/relationships/hyperlink" Target="https://mail.protonmail.com/create/new" TargetMode="External"/><Relationship Id="rId10" Type="http://schemas.openxmlformats.org/officeDocument/2006/relationships/slide" Target="slide5.xml"/><Relationship Id="rId19" Type="http://schemas.openxmlformats.org/officeDocument/2006/relationships/audio" Target="../media/audio6.wav"/><Relationship Id="rId4" Type="http://schemas.openxmlformats.org/officeDocument/2006/relationships/image" Target="../media/image3.png"/><Relationship Id="rId9" Type="http://schemas.openxmlformats.org/officeDocument/2006/relationships/hyperlink" Target="https://media.giphy.com/media/l3q2zbskZp2j8wniE/giphy.mp4" TargetMode="External"/><Relationship Id="rId14" Type="http://schemas.openxmlformats.org/officeDocument/2006/relationships/slide" Target="slide13.xml"/><Relationship Id="rId22" Type="http://schemas.openxmlformats.org/officeDocument/2006/relationships/hyperlink" Target="https://sqlitebrowser.org/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Layout" Target="../diagrams/layout3.xml"/><Relationship Id="rId7" Type="http://schemas.openxmlformats.org/officeDocument/2006/relationships/customXml" Target="../ink/ink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27.tiff"/><Relationship Id="rId4" Type="http://schemas.openxmlformats.org/officeDocument/2006/relationships/image" Target="../media/image2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Layout" Target="../diagrams/layout4.xml"/><Relationship Id="rId7" Type="http://schemas.openxmlformats.org/officeDocument/2006/relationships/customXml" Target="../ink/ink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Relationship Id="rId4" Type="http://schemas.openxmlformats.org/officeDocument/2006/relationships/audio" Target="../media/audio8.wav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Layout" Target="../diagrams/layout1.xml"/><Relationship Id="rId7" Type="http://schemas.openxmlformats.org/officeDocument/2006/relationships/customXml" Target="../ink/ink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15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Layout" Target="../diagrams/layout2.xml"/><Relationship Id="rId7" Type="http://schemas.openxmlformats.org/officeDocument/2006/relationships/customXml" Target="../ink/ink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92EC86-D0AB-7E47-821F-0A310C128B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50950" y="437376"/>
            <a:ext cx="9500117" cy="5983247"/>
          </a:xfrm>
          <a:ln>
            <a:solidFill>
              <a:schemeClr val="accent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190AC08-D567-D94A-AE17-AEE684DDAEB7}"/>
              </a:ext>
            </a:extLst>
          </p:cNvPr>
          <p:cNvSpPr txBox="1"/>
          <p:nvPr/>
        </p:nvSpPr>
        <p:spPr>
          <a:xfrm>
            <a:off x="6265333" y="1981199"/>
            <a:ext cx="1490133" cy="626533"/>
          </a:xfrm>
          <a:prstGeom prst="rect">
            <a:avLst/>
          </a:prstGeom>
          <a:solidFill>
            <a:srgbClr val="D4D0C8"/>
          </a:solidFill>
        </p:spPr>
        <p:txBody>
          <a:bodyPr wrap="square" rtlCol="0" anchor="ctr">
            <a:normAutofit fontScale="92500" lnSpcReduction="10000"/>
          </a:bodyPr>
          <a:lstStyle/>
          <a:p>
            <a:pPr algn="ctr"/>
            <a:r>
              <a:rPr lang="en-US" sz="2000" spc="300" dirty="0">
                <a:solidFill>
                  <a:srgbClr val="1A1A19"/>
                </a:solidFill>
                <a:effectLst>
                  <a:glow>
                    <a:srgbClr val="1A1A19"/>
                  </a:glow>
                  <a:outerShdw blurRad="76200" dist="50800" dir="5400000" algn="ctr" rotWithShape="0">
                    <a:srgbClr val="000000">
                      <a:alpha val="98000"/>
                    </a:srgbClr>
                  </a:outerShdw>
                </a:effectLst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Hypothesis </a:t>
            </a:r>
            <a:r>
              <a:rPr lang="en-US" sz="2000" spc="300" dirty="0">
                <a:solidFill>
                  <a:srgbClr val="1A1A19"/>
                </a:solidFill>
                <a:effectLst>
                  <a:glow>
                    <a:srgbClr val="1A1A19"/>
                  </a:glow>
                  <a:outerShdw blurRad="76200" dist="50800" dir="5400000" algn="ctr" rotWithShape="0">
                    <a:srgbClr val="000000">
                      <a:alpha val="98000"/>
                    </a:srgbClr>
                  </a:outerShdw>
                </a:effectLst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  <a:hlinkClick r:id="" action="ppaction://hlinkshowjump?jump=nextslide"/>
              </a:rPr>
              <a:t>1</a:t>
            </a:r>
            <a:endParaRPr lang="en-US" sz="2000" spc="300" dirty="0">
              <a:solidFill>
                <a:srgbClr val="1A1A19"/>
              </a:solidFill>
              <a:effectLst>
                <a:glow>
                  <a:srgbClr val="1A1A19"/>
                </a:glow>
                <a:outerShdw blurRad="76200" dist="50800" dir="5400000" algn="ctr" rotWithShape="0">
                  <a:srgbClr val="000000">
                    <a:alpha val="98000"/>
                  </a:srgbClr>
                </a:outerShdw>
              </a:effectLst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E54CE4-9760-3748-B870-C6D4FDF06181}"/>
              </a:ext>
            </a:extLst>
          </p:cNvPr>
          <p:cNvSpPr txBox="1"/>
          <p:nvPr/>
        </p:nvSpPr>
        <p:spPr>
          <a:xfrm>
            <a:off x="8201564" y="1981200"/>
            <a:ext cx="1490133" cy="626533"/>
          </a:xfrm>
          <a:prstGeom prst="rect">
            <a:avLst/>
          </a:prstGeom>
          <a:solidFill>
            <a:srgbClr val="D4D0C8"/>
          </a:solidFill>
        </p:spPr>
        <p:txBody>
          <a:bodyPr wrap="square" rtlCol="0" anchor="ctr">
            <a:normAutofit fontScale="92500" lnSpcReduction="10000"/>
          </a:bodyPr>
          <a:lstStyle/>
          <a:p>
            <a:pPr algn="ctr"/>
            <a:r>
              <a:rPr lang="en-US" sz="2000" spc="300" dirty="0">
                <a:solidFill>
                  <a:srgbClr val="1A1A19"/>
                </a:solidFill>
                <a:effectLst>
                  <a:glow>
                    <a:srgbClr val="1A1A19"/>
                  </a:glow>
                  <a:outerShdw blurRad="76200" dist="50800" dir="5400000" algn="ctr" rotWithShape="0">
                    <a:srgbClr val="000000">
                      <a:alpha val="98000"/>
                    </a:srgbClr>
                  </a:outerShdw>
                </a:effectLst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Hypothesis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4AC0C3-FC03-A042-B220-3619F3B83EFB}"/>
              </a:ext>
            </a:extLst>
          </p:cNvPr>
          <p:cNvSpPr txBox="1"/>
          <p:nvPr/>
        </p:nvSpPr>
        <p:spPr>
          <a:xfrm>
            <a:off x="6265332" y="2921081"/>
            <a:ext cx="1490133" cy="626533"/>
          </a:xfrm>
          <a:prstGeom prst="rect">
            <a:avLst/>
          </a:prstGeom>
          <a:solidFill>
            <a:srgbClr val="D4D0C8"/>
          </a:solidFill>
        </p:spPr>
        <p:txBody>
          <a:bodyPr wrap="square" rtlCol="0" anchor="ctr">
            <a:normAutofit fontScale="92500" lnSpcReduction="10000"/>
          </a:bodyPr>
          <a:lstStyle/>
          <a:p>
            <a:pPr algn="ctr"/>
            <a:r>
              <a:rPr lang="en-US" sz="2000" spc="300" dirty="0">
                <a:solidFill>
                  <a:srgbClr val="1A1A19"/>
                </a:solidFill>
                <a:effectLst>
                  <a:glow>
                    <a:srgbClr val="1A1A19"/>
                  </a:glow>
                  <a:outerShdw blurRad="76200" dist="50800" dir="5400000" algn="ctr" rotWithShape="0">
                    <a:srgbClr val="000000">
                      <a:alpha val="98000"/>
                    </a:srgbClr>
                  </a:outerShdw>
                </a:effectLst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Hypothesis 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5C0059-870A-644D-8DF8-9DE0CA52D541}"/>
              </a:ext>
            </a:extLst>
          </p:cNvPr>
          <p:cNvSpPr txBox="1"/>
          <p:nvPr/>
        </p:nvSpPr>
        <p:spPr>
          <a:xfrm>
            <a:off x="8201563" y="2913502"/>
            <a:ext cx="1490133" cy="626533"/>
          </a:xfrm>
          <a:prstGeom prst="rect">
            <a:avLst/>
          </a:prstGeom>
          <a:solidFill>
            <a:srgbClr val="D4D0C8"/>
          </a:solidFill>
        </p:spPr>
        <p:txBody>
          <a:bodyPr wrap="square" rtlCol="0" anchor="ctr">
            <a:normAutofit fontScale="92500" lnSpcReduction="10000"/>
          </a:bodyPr>
          <a:lstStyle/>
          <a:p>
            <a:pPr algn="ctr"/>
            <a:r>
              <a:rPr lang="en-US" sz="2000" spc="300" dirty="0">
                <a:solidFill>
                  <a:srgbClr val="1A1A19"/>
                </a:solidFill>
                <a:effectLst>
                  <a:glow>
                    <a:srgbClr val="1A1A19"/>
                  </a:glow>
                  <a:outerShdw blurRad="76200" dist="50800" dir="5400000" algn="ctr" rotWithShape="0">
                    <a:srgbClr val="000000">
                      <a:alpha val="98000"/>
                    </a:srgbClr>
                  </a:outerShdw>
                </a:effectLst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Hypothesis4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FF6BAA8-A164-1848-BB3E-C71A349EA0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44200" y="5588000"/>
            <a:ext cx="1447800" cy="1270000"/>
          </a:xfrm>
          <a:prstGeom prst="rect">
            <a:avLst/>
          </a:prstGeom>
        </p:spPr>
      </p:pic>
      <p:sp>
        <p:nvSpPr>
          <p:cNvPr id="11" name="Action Button: Custom 10">
            <a:hlinkClick r:id="rId7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DA0AACD9-CA1A-814A-A9C0-7FB982931E1D}"/>
              </a:ext>
            </a:extLst>
          </p:cNvPr>
          <p:cNvSpPr/>
          <p:nvPr/>
        </p:nvSpPr>
        <p:spPr>
          <a:xfrm>
            <a:off x="1909011" y="1347537"/>
            <a:ext cx="3561347" cy="3433010"/>
          </a:xfrm>
          <a:prstGeom prst="actionButtonBlank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Action Button: Custom 11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27851132-F2E9-1B43-A152-E6047F2655C6}"/>
              </a:ext>
            </a:extLst>
          </p:cNvPr>
          <p:cNvSpPr/>
          <p:nvPr/>
        </p:nvSpPr>
        <p:spPr>
          <a:xfrm>
            <a:off x="6265332" y="5213684"/>
            <a:ext cx="3426364" cy="72189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ction Button: Custom 12">
            <a:hlinkClick r:id="rId9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E230CF14-D1D1-3A45-83A8-99A95D18885B}"/>
              </a:ext>
            </a:extLst>
          </p:cNvPr>
          <p:cNvSpPr/>
          <p:nvPr/>
        </p:nvSpPr>
        <p:spPr>
          <a:xfrm>
            <a:off x="1909011" y="5213684"/>
            <a:ext cx="3400926" cy="72189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ction Button: Custom 13">
            <a:hlinkClick r:id="rId10" action="ppaction://hlinksldjump" highlightClick="1">
              <a:snd r:embed="rId11" name="laser.wav"/>
            </a:hlinkClick>
            <a:extLst>
              <a:ext uri="{FF2B5EF4-FFF2-40B4-BE49-F238E27FC236}">
                <a16:creationId xmlns:a16="http://schemas.microsoft.com/office/drawing/2014/main" id="{C5562D34-1942-7D41-8441-6F1092544C9A}"/>
              </a:ext>
            </a:extLst>
          </p:cNvPr>
          <p:cNvSpPr/>
          <p:nvPr/>
        </p:nvSpPr>
        <p:spPr>
          <a:xfrm>
            <a:off x="8201563" y="1981199"/>
            <a:ext cx="1490133" cy="62653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ction Button: Custom 14">
            <a:hlinkClick r:id="rId12" action="ppaction://hlinksldjump" highlightClick="1">
              <a:snd r:embed="rId13" name="type.wav"/>
            </a:hlinkClick>
            <a:extLst>
              <a:ext uri="{FF2B5EF4-FFF2-40B4-BE49-F238E27FC236}">
                <a16:creationId xmlns:a16="http://schemas.microsoft.com/office/drawing/2014/main" id="{2F80441C-C180-084F-9A9C-A8C3836916CC}"/>
              </a:ext>
            </a:extLst>
          </p:cNvPr>
          <p:cNvSpPr/>
          <p:nvPr/>
        </p:nvSpPr>
        <p:spPr>
          <a:xfrm>
            <a:off x="6265332" y="2913502"/>
            <a:ext cx="1490133" cy="62653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ction Button: Custom 17">
            <a:hlinkClick r:id="rId14" action="ppaction://hlinksldjump" highlightClick="1">
              <a:snd r:embed="rId15" name="whoosh.wav"/>
            </a:hlinkClick>
            <a:extLst>
              <a:ext uri="{FF2B5EF4-FFF2-40B4-BE49-F238E27FC236}">
                <a16:creationId xmlns:a16="http://schemas.microsoft.com/office/drawing/2014/main" id="{1CE5E4CF-60AA-6C46-90A0-6E7139B409A5}"/>
              </a:ext>
            </a:extLst>
          </p:cNvPr>
          <p:cNvSpPr/>
          <p:nvPr/>
        </p:nvSpPr>
        <p:spPr>
          <a:xfrm>
            <a:off x="8201563" y="2913501"/>
            <a:ext cx="1490133" cy="62653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ction Button: Custom 18">
            <a:hlinkClick r:id="rId16" action="ppaction://hlinksldjump" highlightClick="1">
              <a:snd r:embed="rId17" name="applause.wav"/>
            </a:hlinkClick>
            <a:extLst>
              <a:ext uri="{FF2B5EF4-FFF2-40B4-BE49-F238E27FC236}">
                <a16:creationId xmlns:a16="http://schemas.microsoft.com/office/drawing/2014/main" id="{B4D3945E-399D-BB48-BB5A-38E49269E3F3}"/>
              </a:ext>
            </a:extLst>
          </p:cNvPr>
          <p:cNvSpPr/>
          <p:nvPr/>
        </p:nvSpPr>
        <p:spPr>
          <a:xfrm>
            <a:off x="6265332" y="4186989"/>
            <a:ext cx="3295763" cy="72189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ction Button: Custom 19">
            <a:hlinkClick r:id="rId18" highlightClick="1"/>
            <a:extLst>
              <a:ext uri="{FF2B5EF4-FFF2-40B4-BE49-F238E27FC236}">
                <a16:creationId xmlns:a16="http://schemas.microsoft.com/office/drawing/2014/main" id="{DA204644-B278-D241-B46F-21C8E4EFAD47}"/>
              </a:ext>
            </a:extLst>
          </p:cNvPr>
          <p:cNvSpPr/>
          <p:nvPr/>
        </p:nvSpPr>
        <p:spPr>
          <a:xfrm>
            <a:off x="10744200" y="5588000"/>
            <a:ext cx="1447800" cy="1270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ction Button: Custom 20">
            <a:hlinkClick r:id="rId20" highlightClick="1">
              <a:snd r:embed="rId19" name="hammer.wav"/>
            </a:hlinkClick>
            <a:extLst>
              <a:ext uri="{FF2B5EF4-FFF2-40B4-BE49-F238E27FC236}">
                <a16:creationId xmlns:a16="http://schemas.microsoft.com/office/drawing/2014/main" id="{CC52873B-F81B-AA4B-8DB8-A9E3727BF926}"/>
              </a:ext>
            </a:extLst>
          </p:cNvPr>
          <p:cNvSpPr/>
          <p:nvPr/>
        </p:nvSpPr>
        <p:spPr>
          <a:xfrm>
            <a:off x="10651067" y="0"/>
            <a:ext cx="1412596" cy="171650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ction Button: Custom 22">
            <a:hlinkClick r:id="rId22" highlightClick="1">
              <a:snd r:embed="rId21" name="arrow.wav"/>
            </a:hlinkClick>
            <a:extLst>
              <a:ext uri="{FF2B5EF4-FFF2-40B4-BE49-F238E27FC236}">
                <a16:creationId xmlns:a16="http://schemas.microsoft.com/office/drawing/2014/main" id="{E5E07CCD-0C6C-FC48-AC42-8F800901D10F}"/>
              </a:ext>
            </a:extLst>
          </p:cNvPr>
          <p:cNvSpPr/>
          <p:nvPr/>
        </p:nvSpPr>
        <p:spPr>
          <a:xfrm>
            <a:off x="0" y="1"/>
            <a:ext cx="529389" cy="625642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ction Button: Custom 23">
            <a:hlinkClick r:id="rId23" highlightClick="1"/>
            <a:extLst>
              <a:ext uri="{FF2B5EF4-FFF2-40B4-BE49-F238E27FC236}">
                <a16:creationId xmlns:a16="http://schemas.microsoft.com/office/drawing/2014/main" id="{999760AA-703C-0B44-BCF3-25473A0C13B5}"/>
              </a:ext>
            </a:extLst>
          </p:cNvPr>
          <p:cNvSpPr/>
          <p:nvPr/>
        </p:nvSpPr>
        <p:spPr>
          <a:xfrm>
            <a:off x="0" y="625643"/>
            <a:ext cx="529389" cy="51334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790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D36C1-2831-0F48-B4AA-702B220EB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5" y="450273"/>
            <a:ext cx="9905998" cy="1138704"/>
          </a:xfrm>
          <a:solidFill>
            <a:srgbClr val="24312E"/>
          </a:solidFill>
        </p:spPr>
        <p:txBody>
          <a:bodyPr>
            <a:normAutofit/>
          </a:bodyPr>
          <a:lstStyle/>
          <a:p>
            <a:r>
              <a:rPr lang="en-US" sz="3200" dirty="0"/>
              <a:t>Is the cost of shipping related to the shipment company?</a:t>
            </a:r>
            <a:endParaRPr lang="en-US" sz="3000" dirty="0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3BE5312-2FCC-4C56-B6D1-9985A762E6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6472653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7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8DEC1BE-FAEE-9D48-A79B-1536071F6F83}"/>
                  </a:ext>
                </a:extLst>
              </p14:cNvPr>
              <p14:cNvContentPartPr/>
              <p14:nvPr/>
            </p14:nvContentPartPr>
            <p14:xfrm>
              <a:off x="5534769" y="-1000106"/>
              <a:ext cx="360" cy="7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8DEC1BE-FAEE-9D48-A79B-1536071F6F8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16769" y="-1017746"/>
                <a:ext cx="36000" cy="4356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6FCBD97-A4A5-4D46-82A8-EA2657EBD6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6021388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313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6651B3B-2F8A-4E48-BEA0-5D35421CE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CEC287-C559-6B48-9412-F150528EC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490" y="303973"/>
            <a:ext cx="4586299" cy="2236177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112839B5-6527-4FE1-B5CA-71D5FFC47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752927"/>
            <a:ext cx="7566298" cy="822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55EE59-EE18-9C45-8240-2318850C3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3129363"/>
            <a:ext cx="6278852" cy="3139424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E12D8E2-6088-4997-A8C6-1794DA9E1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813" y="0"/>
            <a:ext cx="82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782DA3-75B7-C044-A94F-0030E0173B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0854" y="321735"/>
            <a:ext cx="3218907" cy="3218907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AF10F47-1605-47C5-AE58-9062909A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299" y="3862989"/>
            <a:ext cx="4625702" cy="8228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21C621-7E61-354C-877B-91365E400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3526" y="4267009"/>
            <a:ext cx="2133300" cy="2133300"/>
          </a:xfrm>
          <a:prstGeom prst="rect">
            <a:avLst/>
          </a:prstGeom>
        </p:spPr>
      </p:pic>
      <p:pic>
        <p:nvPicPr>
          <p:cNvPr id="17" name="Picture 16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A3F5F1E-9C0C-C442-A0C1-630D90B68D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689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53576798-7F98-4C7F-B6C7-6D41B5A7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16E3E5-5186-46A4-AFBD-337387D31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23">
            <a:extLst>
              <a:ext uri="{FF2B5EF4-FFF2-40B4-BE49-F238E27FC236}">
                <a16:creationId xmlns:a16="http://schemas.microsoft.com/office/drawing/2014/main" id="{7B8FAACC-353E-4F84-BA62-A5514185D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7D0CAC-69B8-7045-9301-D42BF415B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749" y="457201"/>
            <a:ext cx="3575737" cy="133268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3200" b="1" dirty="0">
                <a:solidFill>
                  <a:srgbClr val="FFFFFF"/>
                </a:solidFill>
              </a:rPr>
              <a:t>Comparing average shipping cost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E3B2C-2066-4E4E-94ED-7B38A242F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440" y="457201"/>
            <a:ext cx="6381898" cy="558416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8329D-4C62-3148-A202-9009464B7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64749" y="2024743"/>
            <a:ext cx="3575737" cy="4016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2" charset="2"/>
              <a:buChar char=""/>
            </a:pPr>
            <a:r>
              <a:rPr lang="en-US" sz="1600" dirty="0">
                <a:solidFill>
                  <a:srgbClr val="FFFFFF"/>
                </a:solidFill>
              </a:rPr>
              <a:t>Notice the overlap</a:t>
            </a:r>
          </a:p>
          <a:p>
            <a:pPr>
              <a:buFont typeface="Wingdings 2" charset="2"/>
              <a:buChar char=""/>
            </a:pPr>
            <a:r>
              <a:rPr lang="en-US" sz="1600" dirty="0">
                <a:solidFill>
                  <a:srgbClr val="FFFFFF"/>
                </a:solidFill>
              </a:rPr>
              <a:t>While Speedy had some of the lowest costs there is not enough evidence to say this was anything but a coincidence.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B9AE17-5EA9-3C42-97C1-52E7E1D54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6205" y="5754771"/>
            <a:ext cx="2206459" cy="11032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B3C9A1-C0FB-D444-8348-1A07D12036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846" y="794124"/>
            <a:ext cx="2709291" cy="12306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9E9446F-D47B-274D-BEB8-3910783E9C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5529" y="1889804"/>
            <a:ext cx="3694176" cy="1062076"/>
          </a:xfrm>
          <a:prstGeom prst="rect">
            <a:avLst/>
          </a:prstGeom>
        </p:spPr>
      </p:pic>
      <p:pic>
        <p:nvPicPr>
          <p:cNvPr id="16" name="Picture 15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FDB4AD9-9EA7-9241-9007-225A6FA1E6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979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D36C1-2831-0F48-B4AA-702B220EB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5" y="450273"/>
            <a:ext cx="9905998" cy="1468582"/>
          </a:xfrm>
          <a:solidFill>
            <a:srgbClr val="24312E"/>
          </a:solidFill>
        </p:spPr>
        <p:txBody>
          <a:bodyPr>
            <a:normAutofit fontScale="90000"/>
          </a:bodyPr>
          <a:lstStyle/>
          <a:p>
            <a:r>
              <a:rPr lang="en-US" sz="3200" i="1" dirty="0"/>
              <a:t>Do Different Regions Spend More/Less on the average order?</a:t>
            </a:r>
            <a:br>
              <a:rPr lang="en-US" sz="3200" dirty="0"/>
            </a:br>
            <a:endParaRPr lang="en-US" sz="3000" dirty="0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3BE5312-2FCC-4C56-B6D1-9985A762E6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6961717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7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8DEC1BE-FAEE-9D48-A79B-1536071F6F83}"/>
                  </a:ext>
                </a:extLst>
              </p14:cNvPr>
              <p14:cNvContentPartPr/>
              <p14:nvPr/>
            </p14:nvContentPartPr>
            <p14:xfrm>
              <a:off x="5534769" y="-1000106"/>
              <a:ext cx="360" cy="7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8DEC1BE-FAEE-9D48-A79B-1536071F6F8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16769" y="-1017746"/>
                <a:ext cx="36000" cy="4356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8604C12-C61B-4F47-AB1B-7972D4C5E8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57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557CABF-4D45-8C44-A7CC-A998B9880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892" y="183412"/>
            <a:ext cx="4914964" cy="13761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1389C3-7A78-C94A-BFE4-58A03BC33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440802" cy="34860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46DC3A-9E1C-4647-A7CC-AB98DD4575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3307" y="1989872"/>
            <a:ext cx="7327985" cy="4543348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A7977C9-8326-8249-B3F5-7B1F327BAE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8F3FD7-FACF-EA4E-82B7-553F8F587946}"/>
              </a:ext>
            </a:extLst>
          </p:cNvPr>
          <p:cNvSpPr txBox="1"/>
          <p:nvPr/>
        </p:nvSpPr>
        <p:spPr>
          <a:xfrm>
            <a:off x="350501" y="3962400"/>
            <a:ext cx="33391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a significant difference!  Next steps would be to determine which regions create the most/least revenue.</a:t>
            </a:r>
          </a:p>
        </p:txBody>
      </p:sp>
    </p:spTree>
    <p:extLst>
      <p:ext uri="{BB962C8B-B14F-4D97-AF65-F5344CB8AC3E}">
        <p14:creationId xmlns:p14="http://schemas.microsoft.com/office/powerpoint/2010/main" val="3358348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CAE94-5865-CA41-B3CF-A9A9F2D30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/>
          <a:lstStyle/>
          <a:p>
            <a:r>
              <a:rPr lang="en-US"/>
              <a:t>Next Steps</a:t>
            </a:r>
            <a:endParaRPr lang="en-US" dirty="0"/>
          </a:p>
        </p:txBody>
      </p:sp>
      <p:pic>
        <p:nvPicPr>
          <p:cNvPr id="7" name="Picture Placeholder 6" descr="A picture containing kitchenware&#10;&#10;Description automatically generated">
            <a:extLst>
              <a:ext uri="{FF2B5EF4-FFF2-40B4-BE49-F238E27FC236}">
                <a16:creationId xmlns:a16="http://schemas.microsoft.com/office/drawing/2014/main" id="{1D1CFB34-6198-6746-B606-6038EFB9A1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6906" b="26906"/>
          <a:stretch>
            <a:fillRect/>
          </a:stretch>
        </p:blipFill>
        <p:spPr>
          <a:xfrm>
            <a:off x="0" y="0"/>
            <a:ext cx="12192000" cy="48006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BED245-E4D0-DC42-B6A2-75C37E26F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While some of the hypothesis tests were a bit ridiculous due to the fictitious nature of the data.  The following slides contain some potential next steps to take.</a:t>
            </a:r>
            <a:br>
              <a:rPr lang="en-US" dirty="0"/>
            </a:br>
            <a:endParaRPr lang="en-US" dirty="0"/>
          </a:p>
        </p:txBody>
      </p:sp>
      <p:pic>
        <p:nvPicPr>
          <p:cNvPr id="10" name="Picture 9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3EF467C-73A6-1A4F-B0DC-5A879E9DA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818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B903E-C76A-B340-BB2A-754191185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6563254" cy="1032933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4FDDB-3763-C046-93BD-912600D2CC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7012" y="3733799"/>
            <a:ext cx="4876800" cy="3124201"/>
          </a:xfrm>
        </p:spPr>
        <p:txBody>
          <a:bodyPr>
            <a:normAutofit/>
          </a:bodyPr>
          <a:lstStyle/>
          <a:p>
            <a:r>
              <a:rPr lang="en-US" dirty="0"/>
              <a:t>Categorize similar buyers/clients </a:t>
            </a:r>
          </a:p>
          <a:p>
            <a:pPr lvl="1"/>
            <a:r>
              <a:rPr lang="en-US" dirty="0"/>
              <a:t>Clients who bought similar items</a:t>
            </a:r>
          </a:p>
          <a:p>
            <a:pPr lvl="1"/>
            <a:r>
              <a:rPr lang="en-US" dirty="0"/>
              <a:t>Clients in similar business</a:t>
            </a:r>
          </a:p>
          <a:p>
            <a:pPr lvl="1"/>
            <a:r>
              <a:rPr lang="en-US" dirty="0"/>
              <a:t>Clients in same geographic location</a:t>
            </a:r>
          </a:p>
          <a:p>
            <a:r>
              <a:rPr lang="en-US" dirty="0"/>
              <a:t>Run Hypothesis Test again</a:t>
            </a:r>
          </a:p>
          <a:p>
            <a:pPr lvl="1"/>
            <a:r>
              <a:rPr lang="en-US" dirty="0"/>
              <a:t>Do certain types of clients respond differently to discounts?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C8FE27-1510-BA4A-999D-AEF3EDEB06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66478" y="3429000"/>
            <a:ext cx="4876800" cy="3124200"/>
          </a:xfrm>
        </p:spPr>
        <p:txBody>
          <a:bodyPr>
            <a:normAutofit/>
          </a:bodyPr>
          <a:lstStyle/>
          <a:p>
            <a:r>
              <a:rPr lang="en-US" dirty="0"/>
              <a:t>At what discount percentage does Northwind make the most money after overhead?</a:t>
            </a:r>
          </a:p>
          <a:p>
            <a:pPr lvl="1"/>
            <a:r>
              <a:rPr lang="en-US" dirty="0"/>
              <a:t>Determine net income for different types of products at different discount percentages.</a:t>
            </a:r>
          </a:p>
          <a:p>
            <a:pPr lvl="1"/>
            <a:r>
              <a:rPr lang="en-US" dirty="0"/>
              <a:t>How profitable are different categories of products at different discount levels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ACDCF8-1585-6E4B-99B1-E67F8F881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0"/>
            <a:ext cx="4229100" cy="28067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3527F16-0DFC-D14A-90DE-12F8CB7AE5A2}"/>
              </a:ext>
            </a:extLst>
          </p:cNvPr>
          <p:cNvSpPr/>
          <p:nvPr/>
        </p:nvSpPr>
        <p:spPr>
          <a:xfrm>
            <a:off x="227012" y="2462481"/>
            <a:ext cx="322738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+mj-lt"/>
              </a:rPr>
              <a:t>Determine buyers relationship with discount and quantity ordered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2A76BF-63AC-3C45-B107-4959F399D31F}"/>
              </a:ext>
            </a:extLst>
          </p:cNvPr>
          <p:cNvSpPr/>
          <p:nvPr/>
        </p:nvSpPr>
        <p:spPr>
          <a:xfrm>
            <a:off x="5103812" y="2585740"/>
            <a:ext cx="3403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+mj-lt"/>
              </a:rPr>
              <a:t>Determine Northwind Trader’s Net Income with and without discount</a:t>
            </a:r>
          </a:p>
        </p:txBody>
      </p:sp>
      <p:pic>
        <p:nvPicPr>
          <p:cNvPr id="8" name="Picture 7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30A4611-4FB3-4E4F-9771-942F5BCFC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84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DA9A1ACB-4ECA-4EAE-AEAB-CE9C8C01E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940F547-7206-4401-94FB-F8421915D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8CD41E3B-812C-3343-A08D-D54B95459CD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40000"/>
            <a:extLst/>
          </a:blip>
          <a:srcRect t="781" b="8126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DCDEAD-D503-4141-80EA-2B673A4C3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/>
              <a:t>The Northwind Trading Company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011B24-F5F9-704F-BA9A-F4E1D6D522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7424" y="1582637"/>
            <a:ext cx="10554574" cy="12067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2" charset="2"/>
              <a:buChar char=""/>
            </a:pPr>
            <a:r>
              <a:rPr lang="en-US" dirty="0"/>
              <a:t>The </a:t>
            </a:r>
            <a:r>
              <a:rPr lang="en-US" b="1" dirty="0"/>
              <a:t>Northwind database</a:t>
            </a:r>
            <a:r>
              <a:rPr lang="en-US" dirty="0"/>
              <a:t> is a sample </a:t>
            </a:r>
            <a:r>
              <a:rPr lang="en-US" b="1" dirty="0"/>
              <a:t>database</a:t>
            </a:r>
            <a:r>
              <a:rPr lang="en-US" dirty="0"/>
              <a:t> used by Microsoft to demonstrate the features of some of its products, including SQL Server and Microsoft Access. The </a:t>
            </a:r>
            <a:r>
              <a:rPr lang="en-US" b="1" dirty="0"/>
              <a:t>database</a:t>
            </a:r>
            <a:r>
              <a:rPr lang="en-US" dirty="0"/>
              <a:t> contains the sales data for </a:t>
            </a:r>
            <a:r>
              <a:rPr lang="en-US" b="1" dirty="0"/>
              <a:t>Northwind</a:t>
            </a:r>
            <a:r>
              <a:rPr lang="en-US" dirty="0"/>
              <a:t> Traders, a fictitious specialty foods export/import company.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1BFA1F45-F083-6B46-99BC-9CDB23FF9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27" y="5988370"/>
            <a:ext cx="844884" cy="844884"/>
          </a:xfrm>
          <a:prstGeom prst="rect">
            <a:avLst/>
          </a:prstGeom>
        </p:spPr>
      </p:pic>
      <p:sp>
        <p:nvSpPr>
          <p:cNvPr id="9" name="Action Button: Custom 8">
            <a:hlinkClick r:id="" action="ppaction://hlinkshowjump?jump=firstslide" highlightClick="1"/>
            <a:hlinkHover r:id="" action="ppaction://noaction">
              <a:snd r:embed="rId4" name="wind.wav"/>
            </a:hlinkHover>
            <a:extLst>
              <a:ext uri="{FF2B5EF4-FFF2-40B4-BE49-F238E27FC236}">
                <a16:creationId xmlns:a16="http://schemas.microsoft.com/office/drawing/2014/main" id="{29068E4C-EAF5-F54D-922F-A4BA48541310}"/>
              </a:ext>
            </a:extLst>
          </p:cNvPr>
          <p:cNvSpPr/>
          <p:nvPr/>
        </p:nvSpPr>
        <p:spPr>
          <a:xfrm>
            <a:off x="149727" y="5988370"/>
            <a:ext cx="844884" cy="844884"/>
          </a:xfrm>
          <a:prstGeom prst="actionButtonBlank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621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D36C1-2831-0F48-B4AA-702B220EB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5" y="450273"/>
            <a:ext cx="9905998" cy="1468582"/>
          </a:xfrm>
          <a:solidFill>
            <a:srgbClr val="24312E"/>
          </a:solidFill>
        </p:spPr>
        <p:txBody>
          <a:bodyPr>
            <a:normAutofit/>
          </a:bodyPr>
          <a:lstStyle/>
          <a:p>
            <a:r>
              <a:rPr lang="en-US" sz="3000" b="1" i="1" dirty="0">
                <a:solidFill>
                  <a:schemeClr val="tx1"/>
                </a:solidFill>
              </a:rPr>
              <a:t>Do discounts have a statistically significant effect on the number of products customers order? If so, at what level(s) of discount?</a:t>
            </a:r>
            <a:endParaRPr lang="en-US" sz="3000" dirty="0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3BE5312-2FCC-4C56-B6D1-9985A762E6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9143602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7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8DEC1BE-FAEE-9D48-A79B-1536071F6F83}"/>
                  </a:ext>
                </a:extLst>
              </p14:cNvPr>
              <p14:cNvContentPartPr/>
              <p14:nvPr/>
            </p14:nvContentPartPr>
            <p14:xfrm>
              <a:off x="5534769" y="-1000106"/>
              <a:ext cx="360" cy="7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8DEC1BE-FAEE-9D48-A79B-1536071F6F8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16769" y="-1017746"/>
                <a:ext cx="36000" cy="435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918FB51C-2DB1-A64F-8C33-B5E03E5E48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D76DE738-1CB6-DE45-A70C-361DBAE5D3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398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C1FC8BA-94E6-44F7-B346-6A2215E66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3">
            <a:extLst>
              <a:ext uri="{FF2B5EF4-FFF2-40B4-BE49-F238E27FC236}">
                <a16:creationId xmlns:a16="http://schemas.microsoft.com/office/drawing/2014/main" id="{A8329D92-4903-43FF-90F4-878F5D3F1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3E5C4D-C0B9-CD40-B1DB-D0C827178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47188"/>
            <a:ext cx="3413084" cy="15594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b="1" i="1" dirty="0"/>
              <a:t>Do discounts have a statistically significant effect on the number of products customers order? </a:t>
            </a:r>
            <a:r>
              <a:rPr lang="en-US" sz="1800" b="1" i="1" dirty="0">
                <a:solidFill>
                  <a:srgbClr val="FEFEFE">
                    <a:alpha val="27000"/>
                  </a:srgbClr>
                </a:solidFill>
                <a:effectLst>
                  <a:outerShdw blurRad="50800" dist="50800" dir="5400000" algn="ctr" rotWithShape="0">
                    <a:srgbClr val="000000">
                      <a:alpha val="25000"/>
                    </a:srgbClr>
                  </a:outerShdw>
                </a:effectLst>
              </a:rPr>
              <a:t>If so, at what level(s) of discount?</a:t>
            </a:r>
            <a:endParaRPr lang="en-US" sz="1800" dirty="0">
              <a:solidFill>
                <a:srgbClr val="FEFEFE">
                  <a:alpha val="27000"/>
                </a:srgbClr>
              </a:solidFill>
              <a:effectLst>
                <a:outerShdw blurRad="50800" dist="50800" dir="5400000" algn="ctr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18" name="Content Placeholder 13">
            <a:extLst>
              <a:ext uri="{FF2B5EF4-FFF2-40B4-BE49-F238E27FC236}">
                <a16:creationId xmlns:a16="http://schemas.microsoft.com/office/drawing/2014/main" id="{C7B6034B-C35D-4F07-87F4-2FC3E8819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3404372" cy="36322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99.999999936 % Chance of increase in quantities ordered because of discount</a:t>
            </a:r>
          </a:p>
          <a:p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27" name="Rounded Rectangle 17">
            <a:extLst>
              <a:ext uri="{FF2B5EF4-FFF2-40B4-BE49-F238E27FC236}">
                <a16:creationId xmlns:a16="http://schemas.microsoft.com/office/drawing/2014/main" id="{567B1EEF-AB32-40F7-AD5F-41E0EA001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543DBE59-94CC-B745-9335-77230B225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706" y="2006870"/>
            <a:ext cx="5638853" cy="2833523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704666F-818F-7A40-B81A-030A85958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2012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3E5C4D-C0B9-CD40-B1DB-D0C827178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800" i="1" dirty="0">
                <a:solidFill>
                  <a:srgbClr val="FFFFFF">
                    <a:alpha val="25000"/>
                  </a:srgbClr>
                </a:solidFill>
                <a:effectLst>
                  <a:glow rad="38100">
                    <a:schemeClr val="bg1">
                      <a:lumMod val="65000"/>
                      <a:lumOff val="35000"/>
                      <a:alpha val="24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Do discounts have a statistically significant effect on the number of products customers </a:t>
            </a:r>
            <a:r>
              <a:rPr lang="en-US" sz="1800" i="1" dirty="0">
                <a:solidFill>
                  <a:srgbClr val="FFFFFF">
                    <a:alpha val="25000"/>
                  </a:srgbClr>
                </a:solidFill>
                <a:effectLst>
                  <a:glow rad="38100">
                    <a:schemeClr val="tx2">
                      <a:alpha val="24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order</a:t>
            </a:r>
            <a:r>
              <a:rPr lang="en-US" sz="1800" i="1" dirty="0">
                <a:solidFill>
                  <a:srgbClr val="FFFFFF">
                    <a:alpha val="25000"/>
                  </a:srgbClr>
                </a:solidFill>
                <a:effectLst>
                  <a:glow rad="38100">
                    <a:schemeClr val="bg1">
                      <a:lumMod val="65000"/>
                      <a:lumOff val="35000"/>
                      <a:alpha val="24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?</a:t>
            </a:r>
            <a:r>
              <a:rPr lang="en-US" sz="1800" i="1" dirty="0">
                <a:solidFill>
                  <a:srgbClr val="FFFFFF">
                    <a:alpha val="33000"/>
                  </a:srgbClr>
                </a:solidFill>
                <a:effectLst>
                  <a:glow rad="38100">
                    <a:schemeClr val="bg1">
                      <a:lumMod val="65000"/>
                      <a:lumOff val="35000"/>
                      <a:alpha val="24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sz="1800" i="1" dirty="0">
                <a:solidFill>
                  <a:srgbClr val="FFFFFF"/>
                </a:solidFill>
              </a:rPr>
              <a:t>If so, at what level(s) of discount?</a:t>
            </a: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A942DFE-BCB4-8F45-8126-860412C1C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/>
            <a:r>
              <a:rPr lang="en-US" sz="1600" dirty="0">
                <a:solidFill>
                  <a:srgbClr val="FFFFFF"/>
                </a:solidFill>
              </a:rPr>
              <a:t>0% =18 items/order</a:t>
            </a:r>
          </a:p>
          <a:p>
            <a:pPr indent="-228600"/>
            <a:r>
              <a:rPr lang="en-US" sz="1600" dirty="0">
                <a:solidFill>
                  <a:srgbClr val="FFFFFF"/>
                </a:solidFill>
              </a:rPr>
              <a:t>5% = 28 items/order</a:t>
            </a:r>
          </a:p>
          <a:p>
            <a:pPr indent="-228600"/>
            <a:r>
              <a:rPr lang="en-US" sz="1600" dirty="0">
                <a:solidFill>
                  <a:srgbClr val="FFFFFF"/>
                </a:solidFill>
              </a:rPr>
              <a:t>10%= 25 items/order</a:t>
            </a:r>
          </a:p>
          <a:p>
            <a:pPr indent="-228600"/>
            <a:r>
              <a:rPr lang="en-US" sz="1600" dirty="0">
                <a:solidFill>
                  <a:srgbClr val="FFFFFF"/>
                </a:solidFill>
              </a:rPr>
              <a:t>15%= 28 items/order</a:t>
            </a:r>
          </a:p>
          <a:p>
            <a:pPr indent="-228600"/>
            <a:r>
              <a:rPr lang="en-US" sz="1600" dirty="0">
                <a:solidFill>
                  <a:srgbClr val="FFFFFF"/>
                </a:solidFill>
              </a:rPr>
              <a:t>20%= 27 items/order</a:t>
            </a:r>
          </a:p>
          <a:p>
            <a:pPr indent="-228600"/>
            <a:r>
              <a:rPr lang="en-US" sz="1600" dirty="0">
                <a:solidFill>
                  <a:srgbClr val="FFFFFF"/>
                </a:solidFill>
              </a:rPr>
              <a:t>25%= 28 items/order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93D7A3-E779-A44D-872B-6AD5B8DE0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300" y="643467"/>
            <a:ext cx="6130722" cy="527242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7" name="Picture 6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545C7AC-99C5-5D46-8DB8-ECBE464BF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810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D36C1-2831-0F48-B4AA-702B220EB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5" y="450273"/>
            <a:ext cx="9905998" cy="1114540"/>
          </a:xfrm>
          <a:solidFill>
            <a:srgbClr val="24312E"/>
          </a:solidFill>
        </p:spPr>
        <p:txBody>
          <a:bodyPr>
            <a:normAutofit/>
          </a:bodyPr>
          <a:lstStyle/>
          <a:p>
            <a:r>
              <a:rPr lang="en-US" sz="3000" i="1" dirty="0"/>
              <a:t>Is the company spending more on shipping each year?</a:t>
            </a:r>
            <a:endParaRPr lang="en-US" sz="3000" dirty="0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3BE5312-2FCC-4C56-B6D1-9985A762E6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0086607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7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8DEC1BE-FAEE-9D48-A79B-1536071F6F83}"/>
                  </a:ext>
                </a:extLst>
              </p14:cNvPr>
              <p14:cNvContentPartPr/>
              <p14:nvPr/>
            </p14:nvContentPartPr>
            <p14:xfrm>
              <a:off x="5534769" y="-1000106"/>
              <a:ext cx="360" cy="7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8DEC1BE-FAEE-9D48-A79B-1536071F6F8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16769" y="-1017746"/>
                <a:ext cx="36000" cy="4356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2A625B2-FA05-9043-AF55-067E328C48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128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4EC67-71CB-7943-ACD7-FA3659AD8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4418" y="609600"/>
            <a:ext cx="4517341" cy="17794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000" b="1" i="1" dirty="0"/>
              <a:t>Is the company spending more on shipping each year?</a:t>
            </a:r>
            <a:endParaRPr lang="en-US" sz="3000" dirty="0"/>
          </a:p>
        </p:txBody>
      </p:sp>
      <p:pic>
        <p:nvPicPr>
          <p:cNvPr id="6" name="Content Placeholder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7EEF0C9-0561-A842-8048-149485D1272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60837" y="3789952"/>
            <a:ext cx="2749177" cy="133335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016D3-01EB-5746-84A5-079267C06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14418" y="2504941"/>
            <a:ext cx="4517341" cy="35579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Unable to Reject the Null Hypothesis</a:t>
            </a:r>
          </a:p>
          <a:p>
            <a:r>
              <a:rPr lang="en-US" dirty="0"/>
              <a:t>No Correlation Between Year and Freight Cost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97C4BC-20D2-1242-95A5-71A6DBE766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837" y="1349937"/>
            <a:ext cx="2749177" cy="16769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676238-59E7-F340-8E4C-0B96961C8E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8287" y="1134778"/>
            <a:ext cx="2614367" cy="43755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5CF594-54E3-5A4D-9AA4-90B88FD2BF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1050" y="5626198"/>
            <a:ext cx="5549900" cy="800100"/>
          </a:xfrm>
          <a:prstGeom prst="rect">
            <a:avLst/>
          </a:prstGeom>
        </p:spPr>
      </p:pic>
      <p:pic>
        <p:nvPicPr>
          <p:cNvPr id="11" name="Picture 10" descr="A close up of a white wall&#10;&#10;Description automatically generated">
            <a:extLst>
              <a:ext uri="{FF2B5EF4-FFF2-40B4-BE49-F238E27FC236}">
                <a16:creationId xmlns:a16="http://schemas.microsoft.com/office/drawing/2014/main" id="{07205589-8539-0F48-A1E4-36C244CA39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07347" y="3379903"/>
            <a:ext cx="2614368" cy="2153447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53D37878-6CCD-9346-8B4E-5D95976FAB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521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53576798-7F98-4C7F-B6C7-6D41B5A7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16E3E5-5186-46A4-AFBD-337387D31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7B8FAACC-353E-4F84-BA62-A5514185D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319C0-F908-1143-B67E-E90EACE8C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749" y="457201"/>
            <a:ext cx="3575737" cy="13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b="1" dirty="0">
                <a:solidFill>
                  <a:srgbClr val="FFFFFF"/>
                </a:solidFill>
              </a:rPr>
              <a:t>Cost of delivery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47CD9C-90C1-E94E-9E8E-E88A98E06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121" y="457201"/>
            <a:ext cx="3336535" cy="558416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73EFF8-AE84-6D4B-9BF9-40C2742A83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64749" y="2024743"/>
            <a:ext cx="3575737" cy="4016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2" charset="2"/>
              <a:buChar char=""/>
            </a:pPr>
            <a:r>
              <a:rPr lang="en-US" sz="1600" dirty="0">
                <a:solidFill>
                  <a:srgbClr val="FFFFFF"/>
                </a:solidFill>
              </a:rPr>
              <a:t>While there were a few more expensive delivery fees in 2013 and 2014 the majority were nearly identical</a:t>
            </a:r>
          </a:p>
        </p:txBody>
      </p:sp>
      <p:pic>
        <p:nvPicPr>
          <p:cNvPr id="9" name="Picture 8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BCAA051-E2D2-AC4B-9ABC-D4A1AED50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084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CBF3D8-D2F6-504E-976C-1331205B7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dirty="0"/>
              <a:t>Notice the overlap from year to year</a:t>
            </a:r>
          </a:p>
        </p:txBody>
      </p:sp>
      <p:pic>
        <p:nvPicPr>
          <p:cNvPr id="18" name="Picture Placeholder 4" descr="A close up of a white wall&#10;&#10;Description automatically generated">
            <a:extLst>
              <a:ext uri="{FF2B5EF4-FFF2-40B4-BE49-F238E27FC236}">
                <a16:creationId xmlns:a16="http://schemas.microsoft.com/office/drawing/2014/main" id="{80E1C485-250D-6F4C-9909-FFD92946277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tretch/>
        </p:blipFill>
        <p:spPr>
          <a:xfrm>
            <a:off x="5280472" y="764673"/>
            <a:ext cx="6268062" cy="515548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9" name="Picture 18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5552339-259C-BE4E-BE63-6A177F48B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201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>
            <a:extLst>
              <a:ext uri="{FF2B5EF4-FFF2-40B4-BE49-F238E27FC236}">
                <a16:creationId xmlns:a16="http://schemas.microsoft.com/office/drawing/2014/main" id="{53576798-7F98-4C7F-B6C7-6D41B5A7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34FB44-6FE3-7D46-B408-6BBD5788D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b="1">
                <a:solidFill>
                  <a:srgbClr val="FFFFFF"/>
                </a:solidFill>
              </a:rPr>
              <a:t>There is no correlation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2A7DCA-C7C8-0F48-BA0D-0F90D47A1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1514" y="2046514"/>
            <a:ext cx="3575737" cy="39948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2" charset="2"/>
              <a:buChar char=""/>
            </a:pPr>
            <a:r>
              <a:rPr lang="en-US" sz="1600" dirty="0">
                <a:solidFill>
                  <a:srgbClr val="FFFFFF"/>
                </a:solidFill>
              </a:rPr>
              <a:t>The data does not support  our idea that price of shipping is dependent upon the year it was shipped</a:t>
            </a:r>
          </a:p>
          <a:p>
            <a:endParaRPr lang="en-US" sz="1600" dirty="0">
              <a:solidFill>
                <a:srgbClr val="FFFFFF"/>
              </a:solidFill>
            </a:endParaRPr>
          </a:p>
          <a:p>
            <a:endParaRPr lang="en-US" sz="1600" dirty="0">
              <a:solidFill>
                <a:srgbClr val="FFFFFF"/>
              </a:solidFill>
            </a:endParaRPr>
          </a:p>
          <a:p>
            <a:pPr>
              <a:buFont typeface="Wingdings 2" charset="2"/>
              <a:buChar char=""/>
            </a:pPr>
            <a:r>
              <a:rPr lang="en-US" sz="1600" dirty="0">
                <a:solidFill>
                  <a:schemeClr val="bg1"/>
                </a:solidFill>
              </a:rPr>
              <a:t>P-value = 0.151</a:t>
            </a:r>
          </a:p>
        </p:txBody>
      </p:sp>
      <p:pic>
        <p:nvPicPr>
          <p:cNvPr id="5" name="Content Placeholder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365CE59D-C171-B74F-8305-547F24938D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/>
          </a:blip>
          <a:srcRect l="13778" r="-1" b="-1"/>
          <a:stretch/>
        </p:blipFill>
        <p:spPr>
          <a:xfrm>
            <a:off x="5280790" y="1516874"/>
            <a:ext cx="6267743" cy="352560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1" name="Picture 10" descr="A close up of a sign&#10;&#10;Description automatically generated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9A73A36-DF45-FE4B-AF0F-330ED53A1F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05346"/>
            <a:ext cx="844884" cy="84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39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532</Words>
  <Application>Microsoft Macintosh PowerPoint</Application>
  <PresentationFormat>Widescreen</PresentationFormat>
  <Paragraphs>68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Apple Symbols</vt:lpstr>
      <vt:lpstr>Calibri</vt:lpstr>
      <vt:lpstr>Century Gothic</vt:lpstr>
      <vt:lpstr>Wingdings 2</vt:lpstr>
      <vt:lpstr>Quotable</vt:lpstr>
      <vt:lpstr>PowerPoint Presentation</vt:lpstr>
      <vt:lpstr>Do discounts have a statistically significant effect on the number of products customers order? If so, at what level(s) of discount?</vt:lpstr>
      <vt:lpstr>Do discounts have a statistically significant effect on the number of products customers order? If so, at what level(s) of discount?</vt:lpstr>
      <vt:lpstr>Do discounts have a statistically significant effect on the number of products customers order? If so, at what level(s) of discount?</vt:lpstr>
      <vt:lpstr>Is the company spending more on shipping each year?</vt:lpstr>
      <vt:lpstr>Is the company spending more on shipping each year?</vt:lpstr>
      <vt:lpstr>Cost of delivery</vt:lpstr>
      <vt:lpstr>Notice the overlap from year to year</vt:lpstr>
      <vt:lpstr>There is no correlation</vt:lpstr>
      <vt:lpstr>Is the cost of shipping related to the shipment company?</vt:lpstr>
      <vt:lpstr>PowerPoint Presentation</vt:lpstr>
      <vt:lpstr>Comparing average shipping cost </vt:lpstr>
      <vt:lpstr>Do Different Regions Spend More/Less on the average order? </vt:lpstr>
      <vt:lpstr>PowerPoint Presentation</vt:lpstr>
      <vt:lpstr>Next Steps</vt:lpstr>
      <vt:lpstr>Next Steps</vt:lpstr>
      <vt:lpstr>The Northwind Trading Company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Burton</dc:creator>
  <cp:lastModifiedBy>David Burton</cp:lastModifiedBy>
  <cp:revision>10</cp:revision>
  <dcterms:created xsi:type="dcterms:W3CDTF">2019-04-12T20:17:12Z</dcterms:created>
  <dcterms:modified xsi:type="dcterms:W3CDTF">2019-04-12T21:55:40Z</dcterms:modified>
</cp:coreProperties>
</file>